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259" r:id="rId3"/>
    <p:sldId id="260" r:id="rId4"/>
    <p:sldId id="261" r:id="rId5"/>
    <p:sldId id="262" r:id="rId6"/>
    <p:sldId id="263" r:id="rId7"/>
    <p:sldId id="264" r:id="rId8"/>
    <p:sldId id="265" r:id="rId9"/>
    <p:sldId id="266" r:id="rId10"/>
    <p:sldId id="267" r:id="rId11"/>
    <p:sldId id="269" r:id="rId12"/>
    <p:sldId id="268" r:id="rId13"/>
    <p:sldId id="270" r:id="rId14"/>
    <p:sldId id="271" r:id="rId15"/>
    <p:sldId id="272" r:id="rId16"/>
    <p:sldId id="273" r:id="rId17"/>
    <p:sldId id="274" r:id="rId18"/>
    <p:sldId id="275" r:id="rId19"/>
    <p:sldId id="276" r:id="rId20"/>
    <p:sldId id="277" r:id="rId21"/>
    <p:sldId id="278" r:id="rId22"/>
    <p:sldId id="279" r:id="rId23"/>
    <p:sldId id="282" r:id="rId24"/>
    <p:sldId id="283" r:id="rId25"/>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49" autoAdjust="0"/>
    <p:restoredTop sz="93826" autoAdjust="0"/>
  </p:normalViewPr>
  <p:slideViewPr>
    <p:cSldViewPr snapToGrid="0" snapToObjects="1">
      <p:cViewPr varScale="1">
        <p:scale>
          <a:sx n="67" d="100"/>
          <a:sy n="67" d="100"/>
        </p:scale>
        <p:origin x="844" y="4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48" d="100"/>
          <a:sy n="48" d="100"/>
        </p:scale>
        <p:origin x="2684"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DD9F0-5F42-4E5E-A027-007484A94D11}" type="datetimeFigureOut">
              <a:rPr lang="en-BE" smtClean="0"/>
              <a:t>20/08/2021</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D29FB-9E24-4C43-9225-AEA0747EF0EE}" type="slidenum">
              <a:rPr lang="en-BE" smtClean="0"/>
              <a:t>‹#›</a:t>
            </a:fld>
            <a:endParaRPr lang="en-BE"/>
          </a:p>
        </p:txBody>
      </p:sp>
    </p:spTree>
    <p:extLst>
      <p:ext uri="{BB962C8B-B14F-4D97-AF65-F5344CB8AC3E}">
        <p14:creationId xmlns:p14="http://schemas.microsoft.com/office/powerpoint/2010/main" val="1807784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our presentation on </a:t>
            </a:r>
            <a:r>
              <a:rPr lang="en-GB" dirty="0" err="1"/>
              <a:t>PhotonHub</a:t>
            </a:r>
            <a:r>
              <a:rPr lang="en-GB" dirty="0"/>
              <a:t> Europe: the digital innovation hub for photonics.</a:t>
            </a:r>
          </a:p>
        </p:txBody>
      </p:sp>
      <p:sp>
        <p:nvSpPr>
          <p:cNvPr id="4" name="Slide Number Placeholder 3"/>
          <p:cNvSpPr>
            <a:spLocks noGrp="1"/>
          </p:cNvSpPr>
          <p:nvPr>
            <p:ph type="sldNum" sz="quarter" idx="5"/>
          </p:nvPr>
        </p:nvSpPr>
        <p:spPr/>
        <p:txBody>
          <a:bodyPr/>
          <a:lstStyle/>
          <a:p>
            <a:fld id="{094D29FB-9E24-4C43-9225-AEA0747EF0EE}" type="slidenum">
              <a:rPr lang="en-BE" smtClean="0"/>
              <a:t>1</a:t>
            </a:fld>
            <a:endParaRPr lang="en-BE"/>
          </a:p>
        </p:txBody>
      </p:sp>
    </p:spTree>
    <p:extLst>
      <p:ext uri="{BB962C8B-B14F-4D97-AF65-F5344CB8AC3E}">
        <p14:creationId xmlns:p14="http://schemas.microsoft.com/office/powerpoint/2010/main" val="1757038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photonics plays a crucial role in the world of safety and security with surveillance camera’s and optical cryptography , and in the space and defence sector with optical systems in observation satellites and in ranging and detection equipment. </a:t>
            </a:r>
            <a:endParaRPr lang="en-BE" dirty="0"/>
          </a:p>
        </p:txBody>
      </p:sp>
      <p:sp>
        <p:nvSpPr>
          <p:cNvPr id="4" name="Slide Number Placeholder 3"/>
          <p:cNvSpPr>
            <a:spLocks noGrp="1"/>
          </p:cNvSpPr>
          <p:nvPr>
            <p:ph type="sldNum" sz="quarter" idx="5"/>
          </p:nvPr>
        </p:nvSpPr>
        <p:spPr/>
        <p:txBody>
          <a:bodyPr/>
          <a:lstStyle/>
          <a:p>
            <a:fld id="{094D29FB-9E24-4C43-9225-AEA0747EF0EE}" type="slidenum">
              <a:rPr lang="en-BE" smtClean="0"/>
              <a:t>10</a:t>
            </a:fld>
            <a:endParaRPr lang="en-BE"/>
          </a:p>
        </p:txBody>
      </p:sp>
    </p:spTree>
    <p:extLst>
      <p:ext uri="{BB962C8B-B14F-4D97-AF65-F5344CB8AC3E}">
        <p14:creationId xmlns:p14="http://schemas.microsoft.com/office/powerpoint/2010/main" val="2602024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innovate with photonics, companies need access to the best photonic experts and the most advanced photonic technology platforms. That is why we have created </a:t>
            </a:r>
            <a:r>
              <a:rPr lang="en-GB" dirty="0" err="1"/>
              <a:t>PhotonHub</a:t>
            </a:r>
            <a:r>
              <a:rPr lang="en-GB" dirty="0"/>
              <a:t> Europe: a single one-stop-shop where European companies will find top notch expertise and deep technology support to test their innovative idea’s before they invest. At the same time </a:t>
            </a:r>
            <a:r>
              <a:rPr lang="en-GB" dirty="0" err="1"/>
              <a:t>PhotonHub</a:t>
            </a:r>
            <a:r>
              <a:rPr lang="en-GB" dirty="0"/>
              <a:t> will provide opportunities for the training and reskilling of technical workforce and for coaching companies -whenever needed- with their photonics innovation business plans and with finding investments for starting up or growing their businesses. </a:t>
            </a:r>
            <a:endParaRPr lang="en-BE" dirty="0"/>
          </a:p>
        </p:txBody>
      </p:sp>
      <p:sp>
        <p:nvSpPr>
          <p:cNvPr id="4" name="Slide Number Placeholder 3"/>
          <p:cNvSpPr>
            <a:spLocks noGrp="1"/>
          </p:cNvSpPr>
          <p:nvPr>
            <p:ph type="sldNum" sz="quarter" idx="5"/>
          </p:nvPr>
        </p:nvSpPr>
        <p:spPr/>
        <p:txBody>
          <a:bodyPr/>
          <a:lstStyle/>
          <a:p>
            <a:fld id="{094D29FB-9E24-4C43-9225-AEA0747EF0EE}" type="slidenum">
              <a:rPr lang="en-BE" smtClean="0"/>
              <a:t>11</a:t>
            </a:fld>
            <a:endParaRPr lang="en-BE"/>
          </a:p>
        </p:txBody>
      </p:sp>
    </p:spTree>
    <p:extLst>
      <p:ext uri="{BB962C8B-B14F-4D97-AF65-F5344CB8AC3E}">
        <p14:creationId xmlns:p14="http://schemas.microsoft.com/office/powerpoint/2010/main" val="295331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PhotonHub</a:t>
            </a:r>
            <a:r>
              <a:rPr lang="en-GB" dirty="0"/>
              <a:t> Europe is a pan-European initiative bringing together more than 500 photonics experts from 15 member states. Through its 20 local Photonics Hub partners it is closely linked to those European regions that smartly invest in photonics innovation.</a:t>
            </a:r>
            <a:endParaRPr lang="en-BE" dirty="0"/>
          </a:p>
        </p:txBody>
      </p:sp>
      <p:sp>
        <p:nvSpPr>
          <p:cNvPr id="4" name="Slide Number Placeholder 3"/>
          <p:cNvSpPr>
            <a:spLocks noGrp="1"/>
          </p:cNvSpPr>
          <p:nvPr>
            <p:ph type="sldNum" sz="quarter" idx="5"/>
          </p:nvPr>
        </p:nvSpPr>
        <p:spPr/>
        <p:txBody>
          <a:bodyPr/>
          <a:lstStyle/>
          <a:p>
            <a:fld id="{094D29FB-9E24-4C43-9225-AEA0747EF0EE}" type="slidenum">
              <a:rPr lang="en-BE" smtClean="0"/>
              <a:t>12</a:t>
            </a:fld>
            <a:endParaRPr lang="en-BE"/>
          </a:p>
        </p:txBody>
      </p:sp>
    </p:spTree>
    <p:extLst>
      <p:ext uri="{BB962C8B-B14F-4D97-AF65-F5344CB8AC3E}">
        <p14:creationId xmlns:p14="http://schemas.microsoft.com/office/powerpoint/2010/main" val="2239865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one-stop shop, we at </a:t>
            </a:r>
            <a:r>
              <a:rPr lang="en-GB" dirty="0" err="1"/>
              <a:t>PhotonHub</a:t>
            </a:r>
            <a:r>
              <a:rPr lang="en-GB" dirty="0"/>
              <a:t> Europe support companies with 6 important services: photonics orienteering, training and reskilling, deep technology innovation support, business and investment coaching, as well as  guidance to regional support. </a:t>
            </a:r>
          </a:p>
          <a:p>
            <a:r>
              <a:rPr lang="en-GB" dirty="0"/>
              <a:t>Let us now take a closer look at each of these support mechanisms.</a:t>
            </a:r>
            <a:endParaRPr lang="en-BE" dirty="0"/>
          </a:p>
        </p:txBody>
      </p:sp>
      <p:sp>
        <p:nvSpPr>
          <p:cNvPr id="4" name="Slide Number Placeholder 3"/>
          <p:cNvSpPr>
            <a:spLocks noGrp="1"/>
          </p:cNvSpPr>
          <p:nvPr>
            <p:ph type="sldNum" sz="quarter" idx="5"/>
          </p:nvPr>
        </p:nvSpPr>
        <p:spPr/>
        <p:txBody>
          <a:bodyPr/>
          <a:lstStyle/>
          <a:p>
            <a:fld id="{094D29FB-9E24-4C43-9225-AEA0747EF0EE}" type="slidenum">
              <a:rPr lang="en-BE" smtClean="0"/>
              <a:t>13</a:t>
            </a:fld>
            <a:endParaRPr lang="en-BE"/>
          </a:p>
        </p:txBody>
      </p:sp>
    </p:spTree>
    <p:extLst>
      <p:ext uri="{BB962C8B-B14F-4D97-AF65-F5344CB8AC3E}">
        <p14:creationId xmlns:p14="http://schemas.microsoft.com/office/powerpoint/2010/main" val="3539491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and foremost </a:t>
            </a:r>
            <a:r>
              <a:rPr lang="en-GB" dirty="0" err="1"/>
              <a:t>PhotonHub</a:t>
            </a:r>
            <a:r>
              <a:rPr lang="en-GB" dirty="0"/>
              <a:t> will listen to the photonics needs of the companies. As such it will be able  to orienteer and personally guide with finding the best support and the best solution to their innovation needs in a timely manner. To receive this support you can simply contact our one stop shop front office gateway or you can get in touch with us at industry exhibitions or brokerage events. </a:t>
            </a:r>
            <a:endParaRPr lang="en-BE" dirty="0"/>
          </a:p>
        </p:txBody>
      </p:sp>
      <p:sp>
        <p:nvSpPr>
          <p:cNvPr id="4" name="Slide Number Placeholder 3"/>
          <p:cNvSpPr>
            <a:spLocks noGrp="1"/>
          </p:cNvSpPr>
          <p:nvPr>
            <p:ph type="sldNum" sz="quarter" idx="5"/>
          </p:nvPr>
        </p:nvSpPr>
        <p:spPr/>
        <p:txBody>
          <a:bodyPr/>
          <a:lstStyle/>
          <a:p>
            <a:fld id="{094D29FB-9E24-4C43-9225-AEA0747EF0EE}" type="slidenum">
              <a:rPr lang="en-BE" smtClean="0"/>
              <a:t>14</a:t>
            </a:fld>
            <a:endParaRPr lang="en-BE"/>
          </a:p>
        </p:txBody>
      </p:sp>
    </p:spTree>
    <p:extLst>
      <p:ext uri="{BB962C8B-B14F-4D97-AF65-F5344CB8AC3E}">
        <p14:creationId xmlns:p14="http://schemas.microsoft.com/office/powerpoint/2010/main" val="183032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training and reskilling in photonics we offer “General introductions to Photonics for SMEs, for first users and early adopters.” We also provide an online catalogue with all available Photonics training offerings in Europe. </a:t>
            </a:r>
          </a:p>
          <a:p>
            <a:r>
              <a:rPr lang="en-GB" dirty="0"/>
              <a:t> Furthermore we welcome companies at our demo </a:t>
            </a:r>
            <a:r>
              <a:rPr lang="en-GB" dirty="0" err="1"/>
              <a:t>centers</a:t>
            </a:r>
            <a:r>
              <a:rPr lang="en-GB" dirty="0"/>
              <a:t> to witness first hand how photonics impacts the various application domains we talked about earlier on in this presentation. For those companies that want to receive unique hands-on training on optical design software, and on cutting edge-manufacturing and testing equipment we have created photonics experience </a:t>
            </a:r>
            <a:r>
              <a:rPr lang="en-GB" dirty="0" err="1"/>
              <a:t>centers</a:t>
            </a:r>
            <a:r>
              <a:rPr lang="en-GB" dirty="0"/>
              <a:t>. Finally we are offering train-the-trainer programmes for hands-on training of professional and vocational trainers.  </a:t>
            </a:r>
            <a:endParaRPr lang="en-BE" dirty="0"/>
          </a:p>
        </p:txBody>
      </p:sp>
      <p:sp>
        <p:nvSpPr>
          <p:cNvPr id="4" name="Slide Number Placeholder 3"/>
          <p:cNvSpPr>
            <a:spLocks noGrp="1"/>
          </p:cNvSpPr>
          <p:nvPr>
            <p:ph type="sldNum" sz="quarter" idx="5"/>
          </p:nvPr>
        </p:nvSpPr>
        <p:spPr/>
        <p:txBody>
          <a:bodyPr/>
          <a:lstStyle/>
          <a:p>
            <a:fld id="{094D29FB-9E24-4C43-9225-AEA0747EF0EE}" type="slidenum">
              <a:rPr lang="en-BE" smtClean="0"/>
              <a:t>15</a:t>
            </a:fld>
            <a:endParaRPr lang="en-BE"/>
          </a:p>
        </p:txBody>
      </p:sp>
    </p:spTree>
    <p:extLst>
      <p:ext uri="{BB962C8B-B14F-4D97-AF65-F5344CB8AC3E}">
        <p14:creationId xmlns:p14="http://schemas.microsoft.com/office/powerpoint/2010/main" val="280224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most important tasks of </a:t>
            </a:r>
            <a:r>
              <a:rPr lang="en-GB" dirty="0" err="1"/>
              <a:t>PhotonHub</a:t>
            </a:r>
            <a:r>
              <a:rPr lang="en-GB" dirty="0"/>
              <a:t> Europe is to provide photonics technology innovation support for companies to accelerate their product innovation process. This happens through innovation projects at the prototyping level, by providing access to pilot-line facilities for product upscaling, and through brokerage for manufacturing in Europe. Important to know is that all these services will be financially heavily supported by the </a:t>
            </a:r>
            <a:r>
              <a:rPr lang="en-GB" dirty="0" err="1"/>
              <a:t>PhotonHub</a:t>
            </a:r>
            <a:r>
              <a:rPr lang="en-GB" dirty="0"/>
              <a:t> initiative.</a:t>
            </a:r>
            <a:endParaRPr lang="en-BE" dirty="0"/>
          </a:p>
        </p:txBody>
      </p:sp>
      <p:sp>
        <p:nvSpPr>
          <p:cNvPr id="4" name="Slide Number Placeholder 3"/>
          <p:cNvSpPr>
            <a:spLocks noGrp="1"/>
          </p:cNvSpPr>
          <p:nvPr>
            <p:ph type="sldNum" sz="quarter" idx="5"/>
          </p:nvPr>
        </p:nvSpPr>
        <p:spPr/>
        <p:txBody>
          <a:bodyPr/>
          <a:lstStyle/>
          <a:p>
            <a:fld id="{094D29FB-9E24-4C43-9225-AEA0747EF0EE}" type="slidenum">
              <a:rPr lang="en-BE" smtClean="0"/>
              <a:t>16</a:t>
            </a:fld>
            <a:endParaRPr lang="en-BE"/>
          </a:p>
        </p:txBody>
      </p:sp>
    </p:spTree>
    <p:extLst>
      <p:ext uri="{BB962C8B-B14F-4D97-AF65-F5344CB8AC3E}">
        <p14:creationId xmlns:p14="http://schemas.microsoft.com/office/powerpoint/2010/main" val="1660000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Additionally we provide companies with first-level investment coaching for deploying photonics technologies, and we support them with intensive investment pitching coaching and matchmaking at our European Photonics Venture Forums and Investor days. </a:t>
            </a:r>
            <a:endParaRPr lang="en-BE" dirty="0"/>
          </a:p>
        </p:txBody>
      </p:sp>
      <p:sp>
        <p:nvSpPr>
          <p:cNvPr id="4" name="Slide Number Placeholder 3"/>
          <p:cNvSpPr>
            <a:spLocks noGrp="1"/>
          </p:cNvSpPr>
          <p:nvPr>
            <p:ph type="sldNum" sz="quarter" idx="5"/>
          </p:nvPr>
        </p:nvSpPr>
        <p:spPr/>
        <p:txBody>
          <a:bodyPr/>
          <a:lstStyle/>
          <a:p>
            <a:fld id="{094D29FB-9E24-4C43-9225-AEA0747EF0EE}" type="slidenum">
              <a:rPr lang="en-BE" smtClean="0"/>
              <a:t>17</a:t>
            </a:fld>
            <a:endParaRPr lang="en-BE"/>
          </a:p>
        </p:txBody>
      </p:sp>
    </p:spTree>
    <p:extLst>
      <p:ext uri="{BB962C8B-B14F-4D97-AF65-F5344CB8AC3E}">
        <p14:creationId xmlns:p14="http://schemas.microsoft.com/office/powerpoint/2010/main" val="2181597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we are open to working with regions to set up new local photonics innovation hubs to cover most regions of Europe and to connect our </a:t>
            </a:r>
            <a:r>
              <a:rPr lang="en-GB" dirty="0" err="1"/>
              <a:t>PhotonHub</a:t>
            </a:r>
            <a:r>
              <a:rPr lang="en-GB" dirty="0"/>
              <a:t> Network with European Digital Innovation Hubs that focus on complementary key digital technologies or industry sectors. </a:t>
            </a:r>
            <a:endParaRPr lang="en-BE" dirty="0"/>
          </a:p>
        </p:txBody>
      </p:sp>
      <p:sp>
        <p:nvSpPr>
          <p:cNvPr id="4" name="Slide Number Placeholder 3"/>
          <p:cNvSpPr>
            <a:spLocks noGrp="1"/>
          </p:cNvSpPr>
          <p:nvPr>
            <p:ph type="sldNum" sz="quarter" idx="5"/>
          </p:nvPr>
        </p:nvSpPr>
        <p:spPr/>
        <p:txBody>
          <a:bodyPr/>
          <a:lstStyle/>
          <a:p>
            <a:fld id="{094D29FB-9E24-4C43-9225-AEA0747EF0EE}" type="slidenum">
              <a:rPr lang="en-BE" smtClean="0"/>
              <a:t>18</a:t>
            </a:fld>
            <a:endParaRPr lang="en-BE"/>
          </a:p>
        </p:txBody>
      </p:sp>
    </p:spTree>
    <p:extLst>
      <p:ext uri="{BB962C8B-B14F-4D97-AF65-F5344CB8AC3E}">
        <p14:creationId xmlns:p14="http://schemas.microsoft.com/office/powerpoint/2010/main" val="3410425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PhotonHub</a:t>
            </a:r>
            <a:r>
              <a:rPr lang="en-GB" dirty="0"/>
              <a:t> supports European companies with photonics innovation, driven by the business need of these companies. In case the best photonics support can be found locally then these innovation projects will have to be funded by local or regional support mechanisms. However in case the best innovation support is to be found cross-border the project can be financially supported by </a:t>
            </a:r>
            <a:r>
              <a:rPr lang="en-GB" dirty="0" err="1"/>
              <a:t>PhotonHub</a:t>
            </a:r>
            <a:r>
              <a:rPr lang="en-GB" dirty="0"/>
              <a:t>. </a:t>
            </a:r>
            <a:r>
              <a:rPr lang="en-GB" dirty="0" err="1"/>
              <a:t>PhotonHub</a:t>
            </a:r>
            <a:r>
              <a:rPr lang="en-GB" dirty="0"/>
              <a:t> can also support first time users of photonics with cascading funding in case they want to access pilot line facilities for product upscaling.   </a:t>
            </a:r>
            <a:endParaRPr lang="en-BE" dirty="0"/>
          </a:p>
        </p:txBody>
      </p:sp>
      <p:sp>
        <p:nvSpPr>
          <p:cNvPr id="4" name="Slide Number Placeholder 3"/>
          <p:cNvSpPr>
            <a:spLocks noGrp="1"/>
          </p:cNvSpPr>
          <p:nvPr>
            <p:ph type="sldNum" sz="quarter" idx="5"/>
          </p:nvPr>
        </p:nvSpPr>
        <p:spPr/>
        <p:txBody>
          <a:bodyPr/>
          <a:lstStyle/>
          <a:p>
            <a:fld id="{094D29FB-9E24-4C43-9225-AEA0747EF0EE}" type="slidenum">
              <a:rPr lang="en-BE" smtClean="0"/>
              <a:t>19</a:t>
            </a:fld>
            <a:endParaRPr lang="en-BE"/>
          </a:p>
        </p:txBody>
      </p:sp>
    </p:spTree>
    <p:extLst>
      <p:ext uri="{BB962C8B-B14F-4D97-AF65-F5344CB8AC3E}">
        <p14:creationId xmlns:p14="http://schemas.microsoft.com/office/powerpoint/2010/main" val="3114441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Photonics is the science and technology that innovates with the unique properties of light. It is recognized by the European Commission as a key enabling and a key digital technology for the 21</a:t>
            </a:r>
            <a:r>
              <a:rPr lang="en-GB" baseline="30000" dirty="0"/>
              <a:t>st</a:t>
            </a:r>
            <a:r>
              <a:rPr lang="en-GB" dirty="0"/>
              <a:t> century.</a:t>
            </a:r>
            <a:endParaRPr lang="en-BE" dirty="0"/>
          </a:p>
        </p:txBody>
      </p:sp>
      <p:sp>
        <p:nvSpPr>
          <p:cNvPr id="4" name="Slide Number Placeholder 3"/>
          <p:cNvSpPr>
            <a:spLocks noGrp="1"/>
          </p:cNvSpPr>
          <p:nvPr>
            <p:ph type="sldNum" sz="quarter" idx="5"/>
          </p:nvPr>
        </p:nvSpPr>
        <p:spPr/>
        <p:txBody>
          <a:bodyPr/>
          <a:lstStyle/>
          <a:p>
            <a:fld id="{094D29FB-9E24-4C43-9225-AEA0747EF0EE}" type="slidenum">
              <a:rPr lang="en-BE" smtClean="0"/>
              <a:t>2</a:t>
            </a:fld>
            <a:endParaRPr lang="en-BE"/>
          </a:p>
        </p:txBody>
      </p:sp>
    </p:spTree>
    <p:extLst>
      <p:ext uri="{BB962C8B-B14F-4D97-AF65-F5344CB8AC3E}">
        <p14:creationId xmlns:p14="http://schemas.microsoft.com/office/powerpoint/2010/main" val="2288246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its programme </a:t>
            </a:r>
            <a:r>
              <a:rPr lang="en-GB" dirty="0" err="1"/>
              <a:t>PhotonHub</a:t>
            </a:r>
            <a:r>
              <a:rPr lang="en-GB" dirty="0"/>
              <a:t> Europe Is targeting a considerable economic impact by first raising awareness of the potential of photonics innovation with more than 100.000 European companies 5000 of whom will consecutively visit its demo and experience </a:t>
            </a:r>
            <a:r>
              <a:rPr lang="en-GB" dirty="0" err="1"/>
              <a:t>centers</a:t>
            </a:r>
            <a:r>
              <a:rPr lang="en-GB" dirty="0"/>
              <a:t>.  What is more, </a:t>
            </a:r>
            <a:r>
              <a:rPr lang="en-GB" dirty="0" err="1"/>
              <a:t>PhotonHub</a:t>
            </a:r>
            <a:r>
              <a:rPr lang="en-GB" dirty="0"/>
              <a:t> expects, as a direct result of its innovation support, to create 740 million euros of new company revenues and 92 million euros of new venture capital raised by EU start ups. </a:t>
            </a:r>
            <a:endParaRPr lang="en-BE" dirty="0"/>
          </a:p>
        </p:txBody>
      </p:sp>
      <p:sp>
        <p:nvSpPr>
          <p:cNvPr id="4" name="Slide Number Placeholder 3"/>
          <p:cNvSpPr>
            <a:spLocks noGrp="1"/>
          </p:cNvSpPr>
          <p:nvPr>
            <p:ph type="sldNum" sz="quarter" idx="5"/>
          </p:nvPr>
        </p:nvSpPr>
        <p:spPr/>
        <p:txBody>
          <a:bodyPr/>
          <a:lstStyle/>
          <a:p>
            <a:fld id="{094D29FB-9E24-4C43-9225-AEA0747EF0EE}" type="slidenum">
              <a:rPr lang="en-BE" smtClean="0"/>
              <a:t>20</a:t>
            </a:fld>
            <a:endParaRPr lang="en-BE"/>
          </a:p>
        </p:txBody>
      </p:sp>
    </p:spTree>
    <p:extLst>
      <p:ext uri="{BB962C8B-B14F-4D97-AF65-F5344CB8AC3E}">
        <p14:creationId xmlns:p14="http://schemas.microsoft.com/office/powerpoint/2010/main" val="490497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90% of the companies that will receive expert support are expected to be SMEs. </a:t>
            </a:r>
            <a:r>
              <a:rPr lang="en-GB" dirty="0" err="1"/>
              <a:t>PhotonHub</a:t>
            </a:r>
            <a:r>
              <a:rPr lang="en-GB" dirty="0"/>
              <a:t> anticipates to support the creation of 170 new photonics-enhanced product slinked to its innovation support, resulting in 100 million euros of new business for EU photonics manufacturers, 36 million euros of new growth capital, and more than 1000 new high-tech jobs.</a:t>
            </a:r>
            <a:endParaRPr lang="en-BE" dirty="0"/>
          </a:p>
        </p:txBody>
      </p:sp>
      <p:sp>
        <p:nvSpPr>
          <p:cNvPr id="4" name="Slide Number Placeholder 3"/>
          <p:cNvSpPr>
            <a:spLocks noGrp="1"/>
          </p:cNvSpPr>
          <p:nvPr>
            <p:ph type="sldNum" sz="quarter" idx="5"/>
          </p:nvPr>
        </p:nvSpPr>
        <p:spPr/>
        <p:txBody>
          <a:bodyPr/>
          <a:lstStyle/>
          <a:p>
            <a:fld id="{094D29FB-9E24-4C43-9225-AEA0747EF0EE}" type="slidenum">
              <a:rPr lang="en-BE" smtClean="0"/>
              <a:t>21</a:t>
            </a:fld>
            <a:endParaRPr lang="en-BE"/>
          </a:p>
        </p:txBody>
      </p:sp>
    </p:spTree>
    <p:extLst>
      <p:ext uri="{BB962C8B-B14F-4D97-AF65-F5344CB8AC3E}">
        <p14:creationId xmlns:p14="http://schemas.microsoft.com/office/powerpoint/2010/main" val="4108318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Furthermore </a:t>
            </a:r>
            <a:r>
              <a:rPr lang="en-GB" dirty="0" err="1"/>
              <a:t>PhotonHUb</a:t>
            </a:r>
            <a:r>
              <a:rPr lang="en-GB" dirty="0"/>
              <a:t> expects the creation of 5 new local photonics innovation hubs across the European regions. </a:t>
            </a:r>
          </a:p>
          <a:p>
            <a:r>
              <a:rPr lang="en-GB" dirty="0"/>
              <a:t>Finally </a:t>
            </a:r>
            <a:r>
              <a:rPr lang="en-GB" dirty="0" err="1"/>
              <a:t>PhotonHub</a:t>
            </a:r>
            <a:r>
              <a:rPr lang="en-GB" dirty="0"/>
              <a:t> Europe targets the establishment of the </a:t>
            </a:r>
            <a:r>
              <a:rPr lang="en-GB" dirty="0" err="1"/>
              <a:t>PhotonHub</a:t>
            </a:r>
            <a:r>
              <a:rPr lang="en-GB" dirty="0"/>
              <a:t> Europe Association by 2024 to continue the photonics innovation support offerings in a durable and self-sustainable way. </a:t>
            </a:r>
            <a:endParaRPr lang="en-BE" dirty="0"/>
          </a:p>
        </p:txBody>
      </p:sp>
      <p:sp>
        <p:nvSpPr>
          <p:cNvPr id="4" name="Slide Number Placeholder 3"/>
          <p:cNvSpPr>
            <a:spLocks noGrp="1"/>
          </p:cNvSpPr>
          <p:nvPr>
            <p:ph type="sldNum" sz="quarter" idx="5"/>
          </p:nvPr>
        </p:nvSpPr>
        <p:spPr/>
        <p:txBody>
          <a:bodyPr/>
          <a:lstStyle/>
          <a:p>
            <a:fld id="{094D29FB-9E24-4C43-9225-AEA0747EF0EE}" type="slidenum">
              <a:rPr lang="en-BE" smtClean="0"/>
              <a:t>22</a:t>
            </a:fld>
            <a:endParaRPr lang="en-BE"/>
          </a:p>
        </p:txBody>
      </p:sp>
    </p:spTree>
    <p:extLst>
      <p:ext uri="{BB962C8B-B14F-4D97-AF65-F5344CB8AC3E}">
        <p14:creationId xmlns:p14="http://schemas.microsoft.com/office/powerpoint/2010/main" val="340411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Photonics is a fast growing industry sector driving crucial applications such as the ultrafast optical </a:t>
            </a:r>
            <a:r>
              <a:rPr lang="en-GB" dirty="0" err="1"/>
              <a:t>fiber</a:t>
            </a:r>
            <a:r>
              <a:rPr lang="en-GB" dirty="0"/>
              <a:t> based  internet, durable solar energy and energy efficient LED  lighting, high-resolution displays, machine vison and robotic sensors, and lasers in advanced manufacturing.  Photonics impacts 10% of Europe’s economy and the photonics world market annually grows with 7%. </a:t>
            </a:r>
            <a:endParaRPr lang="en-BE" dirty="0"/>
          </a:p>
        </p:txBody>
      </p:sp>
      <p:sp>
        <p:nvSpPr>
          <p:cNvPr id="4" name="Slide Number Placeholder 3"/>
          <p:cNvSpPr>
            <a:spLocks noGrp="1"/>
          </p:cNvSpPr>
          <p:nvPr>
            <p:ph type="sldNum" sz="quarter" idx="5"/>
          </p:nvPr>
        </p:nvSpPr>
        <p:spPr/>
        <p:txBody>
          <a:bodyPr/>
          <a:lstStyle/>
          <a:p>
            <a:fld id="{094D29FB-9E24-4C43-9225-AEA0747EF0EE}" type="slidenum">
              <a:rPr lang="en-BE" smtClean="0"/>
              <a:t>3</a:t>
            </a:fld>
            <a:endParaRPr lang="en-BE"/>
          </a:p>
        </p:txBody>
      </p:sp>
    </p:spTree>
    <p:extLst>
      <p:ext uri="{BB962C8B-B14F-4D97-AF65-F5344CB8AC3E}">
        <p14:creationId xmlns:p14="http://schemas.microsoft.com/office/powerpoint/2010/main" val="1150814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Photonics is not only an industry sector in its own right. It is also an innovation motor for many other industry segments such as the energy sector……</a:t>
            </a:r>
            <a:endParaRPr lang="en-BE" dirty="0"/>
          </a:p>
        </p:txBody>
      </p:sp>
      <p:sp>
        <p:nvSpPr>
          <p:cNvPr id="4" name="Slide Number Placeholder 3"/>
          <p:cNvSpPr>
            <a:spLocks noGrp="1"/>
          </p:cNvSpPr>
          <p:nvPr>
            <p:ph type="sldNum" sz="quarter" idx="5"/>
          </p:nvPr>
        </p:nvSpPr>
        <p:spPr/>
        <p:txBody>
          <a:bodyPr/>
          <a:lstStyle/>
          <a:p>
            <a:fld id="{094D29FB-9E24-4C43-9225-AEA0747EF0EE}" type="slidenum">
              <a:rPr lang="en-BE" smtClean="0"/>
              <a:t>4</a:t>
            </a:fld>
            <a:endParaRPr lang="en-BE"/>
          </a:p>
        </p:txBody>
      </p:sp>
    </p:spTree>
    <p:extLst>
      <p:ext uri="{BB962C8B-B14F-4D97-AF65-F5344CB8AC3E}">
        <p14:creationId xmlns:p14="http://schemas.microsoft.com/office/powerpoint/2010/main" val="563236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 mobility, with applications such as head up displays, LIDAR for self driving cars, LED car headlights, and IR night vision camera’s.</a:t>
            </a:r>
            <a:endParaRPr lang="en-BE" dirty="0"/>
          </a:p>
        </p:txBody>
      </p:sp>
      <p:sp>
        <p:nvSpPr>
          <p:cNvPr id="4" name="Slide Number Placeholder 3"/>
          <p:cNvSpPr>
            <a:spLocks noGrp="1"/>
          </p:cNvSpPr>
          <p:nvPr>
            <p:ph type="sldNum" sz="quarter" idx="5"/>
          </p:nvPr>
        </p:nvSpPr>
        <p:spPr/>
        <p:txBody>
          <a:bodyPr/>
          <a:lstStyle/>
          <a:p>
            <a:fld id="{094D29FB-9E24-4C43-9225-AEA0747EF0EE}" type="slidenum">
              <a:rPr lang="en-BE" smtClean="0"/>
              <a:t>5</a:t>
            </a:fld>
            <a:endParaRPr lang="en-BE"/>
          </a:p>
        </p:txBody>
      </p:sp>
    </p:spTree>
    <p:extLst>
      <p:ext uri="{BB962C8B-B14F-4D97-AF65-F5344CB8AC3E}">
        <p14:creationId xmlns:p14="http://schemas.microsoft.com/office/powerpoint/2010/main" val="636344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the internet, the high-performance computing, and the entire digital infrastructure relies on photonics technologies.</a:t>
            </a:r>
            <a:endParaRPr lang="en-BE" dirty="0"/>
          </a:p>
        </p:txBody>
      </p:sp>
      <p:sp>
        <p:nvSpPr>
          <p:cNvPr id="4" name="Slide Number Placeholder 3"/>
          <p:cNvSpPr>
            <a:spLocks noGrp="1"/>
          </p:cNvSpPr>
          <p:nvPr>
            <p:ph type="sldNum" sz="quarter" idx="5"/>
          </p:nvPr>
        </p:nvSpPr>
        <p:spPr/>
        <p:txBody>
          <a:bodyPr/>
          <a:lstStyle/>
          <a:p>
            <a:fld id="{094D29FB-9E24-4C43-9225-AEA0747EF0EE}" type="slidenum">
              <a:rPr lang="en-BE" smtClean="0"/>
              <a:t>6</a:t>
            </a:fld>
            <a:endParaRPr lang="en-BE"/>
          </a:p>
        </p:txBody>
      </p:sp>
    </p:spTree>
    <p:extLst>
      <p:ext uri="{BB962C8B-B14F-4D97-AF65-F5344CB8AC3E}">
        <p14:creationId xmlns:p14="http://schemas.microsoft.com/office/powerpoint/2010/main" val="2239980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more, photonics plays a crucial role in biotechnology and health applications, with for example photonic lab-on-chips, medical imaging and scanners, and endoscopes for minimally invasive surgery. </a:t>
            </a:r>
            <a:endParaRPr lang="en-BE" dirty="0"/>
          </a:p>
        </p:txBody>
      </p:sp>
      <p:sp>
        <p:nvSpPr>
          <p:cNvPr id="4" name="Slide Number Placeholder 3"/>
          <p:cNvSpPr>
            <a:spLocks noGrp="1"/>
          </p:cNvSpPr>
          <p:nvPr>
            <p:ph type="sldNum" sz="quarter" idx="5"/>
          </p:nvPr>
        </p:nvSpPr>
        <p:spPr/>
        <p:txBody>
          <a:bodyPr/>
          <a:lstStyle/>
          <a:p>
            <a:fld id="{094D29FB-9E24-4C43-9225-AEA0747EF0EE}" type="slidenum">
              <a:rPr lang="en-BE" smtClean="0"/>
              <a:t>7</a:t>
            </a:fld>
            <a:endParaRPr lang="en-BE"/>
          </a:p>
        </p:txBody>
      </p:sp>
    </p:spTree>
    <p:extLst>
      <p:ext uri="{BB962C8B-B14F-4D97-AF65-F5344CB8AC3E}">
        <p14:creationId xmlns:p14="http://schemas.microsoft.com/office/powerpoint/2010/main" val="875137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addition advanced manufacturing nowadays relies on laser-based 3D printing, welding, and cutting, while manufacturing robots are equipped with optical sensors and camera’s to enable safe human-robot interactions. </a:t>
            </a:r>
            <a:endParaRPr lang="en-BE" dirty="0"/>
          </a:p>
        </p:txBody>
      </p:sp>
      <p:sp>
        <p:nvSpPr>
          <p:cNvPr id="4" name="Slide Number Placeholder 3"/>
          <p:cNvSpPr>
            <a:spLocks noGrp="1"/>
          </p:cNvSpPr>
          <p:nvPr>
            <p:ph type="sldNum" sz="quarter" idx="5"/>
          </p:nvPr>
        </p:nvSpPr>
        <p:spPr/>
        <p:txBody>
          <a:bodyPr/>
          <a:lstStyle/>
          <a:p>
            <a:fld id="{094D29FB-9E24-4C43-9225-AEA0747EF0EE}" type="slidenum">
              <a:rPr lang="en-BE" smtClean="0"/>
              <a:t>8</a:t>
            </a:fld>
            <a:endParaRPr lang="en-BE"/>
          </a:p>
        </p:txBody>
      </p:sp>
    </p:spTree>
    <p:extLst>
      <p:ext uri="{BB962C8B-B14F-4D97-AF65-F5344CB8AC3E}">
        <p14:creationId xmlns:p14="http://schemas.microsoft.com/office/powerpoint/2010/main" val="1663589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the </a:t>
            </a:r>
            <a:r>
              <a:rPr lang="en-GB" dirty="0" err="1"/>
              <a:t>agro</a:t>
            </a:r>
            <a:r>
              <a:rPr lang="en-GB" dirty="0"/>
              <a:t>-food sector makes intensive use of photonics for example to authenticate products such as olive oil and honey, and to detect and eliminate defects or toxic contaminants from the food stream.</a:t>
            </a:r>
            <a:endParaRPr lang="en-BE" dirty="0"/>
          </a:p>
        </p:txBody>
      </p:sp>
      <p:sp>
        <p:nvSpPr>
          <p:cNvPr id="4" name="Slide Number Placeholder 3"/>
          <p:cNvSpPr>
            <a:spLocks noGrp="1"/>
          </p:cNvSpPr>
          <p:nvPr>
            <p:ph type="sldNum" sz="quarter" idx="5"/>
          </p:nvPr>
        </p:nvSpPr>
        <p:spPr/>
        <p:txBody>
          <a:bodyPr/>
          <a:lstStyle/>
          <a:p>
            <a:fld id="{094D29FB-9E24-4C43-9225-AEA0747EF0EE}" type="slidenum">
              <a:rPr lang="en-BE" smtClean="0"/>
              <a:t>9</a:t>
            </a:fld>
            <a:endParaRPr lang="en-BE"/>
          </a:p>
        </p:txBody>
      </p:sp>
    </p:spTree>
    <p:extLst>
      <p:ext uri="{BB962C8B-B14F-4D97-AF65-F5344CB8AC3E}">
        <p14:creationId xmlns:p14="http://schemas.microsoft.com/office/powerpoint/2010/main" val="1261859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2F519-A936-FD46-AFCC-FA85C5AC145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A994C164-A728-5F45-A26C-68E1D5EB67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0BB7C659-F181-A24B-A71D-684C7DF99AD9}"/>
              </a:ext>
            </a:extLst>
          </p:cNvPr>
          <p:cNvSpPr>
            <a:spLocks noGrp="1"/>
          </p:cNvSpPr>
          <p:nvPr>
            <p:ph type="dt" sz="half" idx="10"/>
          </p:nvPr>
        </p:nvSpPr>
        <p:spPr/>
        <p:txBody>
          <a:bodyPr/>
          <a:lstStyle/>
          <a:p>
            <a:fld id="{13B022E3-3407-D246-8A9C-EB774952BAAB}" type="datetimeFigureOut">
              <a:rPr lang="en-BE" smtClean="0"/>
              <a:t>20/08/2021</a:t>
            </a:fld>
            <a:endParaRPr lang="en-BE"/>
          </a:p>
        </p:txBody>
      </p:sp>
      <p:sp>
        <p:nvSpPr>
          <p:cNvPr id="5" name="Footer Placeholder 4">
            <a:extLst>
              <a:ext uri="{FF2B5EF4-FFF2-40B4-BE49-F238E27FC236}">
                <a16:creationId xmlns:a16="http://schemas.microsoft.com/office/drawing/2014/main" id="{1044D4DC-4E94-DE49-B127-12EA386DFBC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95E27246-0F99-0348-8DDF-3252210C0E81}"/>
              </a:ext>
            </a:extLst>
          </p:cNvPr>
          <p:cNvSpPr>
            <a:spLocks noGrp="1"/>
          </p:cNvSpPr>
          <p:nvPr>
            <p:ph type="sldNum" sz="quarter" idx="12"/>
          </p:nvPr>
        </p:nvSpPr>
        <p:spPr/>
        <p:txBody>
          <a:bodyPr/>
          <a:lstStyle/>
          <a:p>
            <a:fld id="{75CAAC93-1F52-6C46-B528-66146A37EB30}" type="slidenum">
              <a:rPr lang="en-BE" smtClean="0"/>
              <a:t>‹#›</a:t>
            </a:fld>
            <a:endParaRPr lang="en-BE"/>
          </a:p>
        </p:txBody>
      </p:sp>
    </p:spTree>
    <p:extLst>
      <p:ext uri="{BB962C8B-B14F-4D97-AF65-F5344CB8AC3E}">
        <p14:creationId xmlns:p14="http://schemas.microsoft.com/office/powerpoint/2010/main" val="2553073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A0372-7EA5-8C48-99A5-7161A6FFA410}"/>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433D318E-F297-DA46-B624-F6977364A5A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7E689676-D329-2C47-93A5-4ECAABE5BBE7}"/>
              </a:ext>
            </a:extLst>
          </p:cNvPr>
          <p:cNvSpPr>
            <a:spLocks noGrp="1"/>
          </p:cNvSpPr>
          <p:nvPr>
            <p:ph type="dt" sz="half" idx="10"/>
          </p:nvPr>
        </p:nvSpPr>
        <p:spPr/>
        <p:txBody>
          <a:bodyPr/>
          <a:lstStyle/>
          <a:p>
            <a:fld id="{13B022E3-3407-D246-8A9C-EB774952BAAB}" type="datetimeFigureOut">
              <a:rPr lang="en-BE" smtClean="0"/>
              <a:t>20/08/2021</a:t>
            </a:fld>
            <a:endParaRPr lang="en-BE"/>
          </a:p>
        </p:txBody>
      </p:sp>
      <p:sp>
        <p:nvSpPr>
          <p:cNvPr id="5" name="Footer Placeholder 4">
            <a:extLst>
              <a:ext uri="{FF2B5EF4-FFF2-40B4-BE49-F238E27FC236}">
                <a16:creationId xmlns:a16="http://schemas.microsoft.com/office/drawing/2014/main" id="{EDC78E9D-4F06-9B41-A116-5F2A633597AB}"/>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B35EB29-38CF-304D-8D52-A4F4B9D2DCBF}"/>
              </a:ext>
            </a:extLst>
          </p:cNvPr>
          <p:cNvSpPr>
            <a:spLocks noGrp="1"/>
          </p:cNvSpPr>
          <p:nvPr>
            <p:ph type="sldNum" sz="quarter" idx="12"/>
          </p:nvPr>
        </p:nvSpPr>
        <p:spPr/>
        <p:txBody>
          <a:bodyPr/>
          <a:lstStyle/>
          <a:p>
            <a:fld id="{75CAAC93-1F52-6C46-B528-66146A37EB30}" type="slidenum">
              <a:rPr lang="en-BE" smtClean="0"/>
              <a:t>‹#›</a:t>
            </a:fld>
            <a:endParaRPr lang="en-BE"/>
          </a:p>
        </p:txBody>
      </p:sp>
    </p:spTree>
    <p:extLst>
      <p:ext uri="{BB962C8B-B14F-4D97-AF65-F5344CB8AC3E}">
        <p14:creationId xmlns:p14="http://schemas.microsoft.com/office/powerpoint/2010/main" val="662620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33ABB3-8698-7E43-8220-D953597B77E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C8ACADBF-DE49-8040-965B-16980FEBEB5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813B1303-BD60-F149-88C8-F98F0736378D}"/>
              </a:ext>
            </a:extLst>
          </p:cNvPr>
          <p:cNvSpPr>
            <a:spLocks noGrp="1"/>
          </p:cNvSpPr>
          <p:nvPr>
            <p:ph type="dt" sz="half" idx="10"/>
          </p:nvPr>
        </p:nvSpPr>
        <p:spPr/>
        <p:txBody>
          <a:bodyPr/>
          <a:lstStyle/>
          <a:p>
            <a:fld id="{13B022E3-3407-D246-8A9C-EB774952BAAB}" type="datetimeFigureOut">
              <a:rPr lang="en-BE" smtClean="0"/>
              <a:t>20/08/2021</a:t>
            </a:fld>
            <a:endParaRPr lang="en-BE"/>
          </a:p>
        </p:txBody>
      </p:sp>
      <p:sp>
        <p:nvSpPr>
          <p:cNvPr id="5" name="Footer Placeholder 4">
            <a:extLst>
              <a:ext uri="{FF2B5EF4-FFF2-40B4-BE49-F238E27FC236}">
                <a16:creationId xmlns:a16="http://schemas.microsoft.com/office/drawing/2014/main" id="{8957D6E5-FD8A-4C42-8BA8-D4F527B616B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326428E-CB97-A544-9053-3A58B7CD2397}"/>
              </a:ext>
            </a:extLst>
          </p:cNvPr>
          <p:cNvSpPr>
            <a:spLocks noGrp="1"/>
          </p:cNvSpPr>
          <p:nvPr>
            <p:ph type="sldNum" sz="quarter" idx="12"/>
          </p:nvPr>
        </p:nvSpPr>
        <p:spPr/>
        <p:txBody>
          <a:bodyPr/>
          <a:lstStyle/>
          <a:p>
            <a:fld id="{75CAAC93-1F52-6C46-B528-66146A37EB30}" type="slidenum">
              <a:rPr lang="en-BE" smtClean="0"/>
              <a:t>‹#›</a:t>
            </a:fld>
            <a:endParaRPr lang="en-BE"/>
          </a:p>
        </p:txBody>
      </p:sp>
    </p:spTree>
    <p:extLst>
      <p:ext uri="{BB962C8B-B14F-4D97-AF65-F5344CB8AC3E}">
        <p14:creationId xmlns:p14="http://schemas.microsoft.com/office/powerpoint/2010/main" val="80730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C82B8-1C96-624E-9AF8-EB15EE5B4BA5}"/>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A6E84EB6-9C91-FB4C-959F-BA22FB7E929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6551304F-34A9-EC47-A0C4-04256C2D4050}"/>
              </a:ext>
            </a:extLst>
          </p:cNvPr>
          <p:cNvSpPr>
            <a:spLocks noGrp="1"/>
          </p:cNvSpPr>
          <p:nvPr>
            <p:ph type="dt" sz="half" idx="10"/>
          </p:nvPr>
        </p:nvSpPr>
        <p:spPr/>
        <p:txBody>
          <a:bodyPr/>
          <a:lstStyle/>
          <a:p>
            <a:fld id="{13B022E3-3407-D246-8A9C-EB774952BAAB}" type="datetimeFigureOut">
              <a:rPr lang="en-BE" smtClean="0"/>
              <a:t>20/08/2021</a:t>
            </a:fld>
            <a:endParaRPr lang="en-BE"/>
          </a:p>
        </p:txBody>
      </p:sp>
      <p:sp>
        <p:nvSpPr>
          <p:cNvPr id="5" name="Footer Placeholder 4">
            <a:extLst>
              <a:ext uri="{FF2B5EF4-FFF2-40B4-BE49-F238E27FC236}">
                <a16:creationId xmlns:a16="http://schemas.microsoft.com/office/drawing/2014/main" id="{9BA19106-EC48-E345-A89D-1DB07D62F4F8}"/>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847CA1A-2204-9749-B1E8-738B11DA7450}"/>
              </a:ext>
            </a:extLst>
          </p:cNvPr>
          <p:cNvSpPr>
            <a:spLocks noGrp="1"/>
          </p:cNvSpPr>
          <p:nvPr>
            <p:ph type="sldNum" sz="quarter" idx="12"/>
          </p:nvPr>
        </p:nvSpPr>
        <p:spPr/>
        <p:txBody>
          <a:bodyPr/>
          <a:lstStyle/>
          <a:p>
            <a:fld id="{75CAAC93-1F52-6C46-B528-66146A37EB30}" type="slidenum">
              <a:rPr lang="en-BE" smtClean="0"/>
              <a:t>‹#›</a:t>
            </a:fld>
            <a:endParaRPr lang="en-BE"/>
          </a:p>
        </p:txBody>
      </p:sp>
    </p:spTree>
    <p:extLst>
      <p:ext uri="{BB962C8B-B14F-4D97-AF65-F5344CB8AC3E}">
        <p14:creationId xmlns:p14="http://schemas.microsoft.com/office/powerpoint/2010/main" val="3609702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F840D-81F7-1544-BB1E-61C5D597E26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F98D68C8-B330-7247-AAA8-816C149537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168A441-02A8-B141-A997-571E282421CF}"/>
              </a:ext>
            </a:extLst>
          </p:cNvPr>
          <p:cNvSpPr>
            <a:spLocks noGrp="1"/>
          </p:cNvSpPr>
          <p:nvPr>
            <p:ph type="dt" sz="half" idx="10"/>
          </p:nvPr>
        </p:nvSpPr>
        <p:spPr/>
        <p:txBody>
          <a:bodyPr/>
          <a:lstStyle/>
          <a:p>
            <a:fld id="{13B022E3-3407-D246-8A9C-EB774952BAAB}" type="datetimeFigureOut">
              <a:rPr lang="en-BE" smtClean="0"/>
              <a:t>20/08/2021</a:t>
            </a:fld>
            <a:endParaRPr lang="en-BE"/>
          </a:p>
        </p:txBody>
      </p:sp>
      <p:sp>
        <p:nvSpPr>
          <p:cNvPr id="5" name="Footer Placeholder 4">
            <a:extLst>
              <a:ext uri="{FF2B5EF4-FFF2-40B4-BE49-F238E27FC236}">
                <a16:creationId xmlns:a16="http://schemas.microsoft.com/office/drawing/2014/main" id="{FABBFDD1-30E6-1044-965E-E0FD2897C5D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079ADDAA-184C-4847-B4F3-6435009B6954}"/>
              </a:ext>
            </a:extLst>
          </p:cNvPr>
          <p:cNvSpPr>
            <a:spLocks noGrp="1"/>
          </p:cNvSpPr>
          <p:nvPr>
            <p:ph type="sldNum" sz="quarter" idx="12"/>
          </p:nvPr>
        </p:nvSpPr>
        <p:spPr/>
        <p:txBody>
          <a:bodyPr/>
          <a:lstStyle/>
          <a:p>
            <a:fld id="{75CAAC93-1F52-6C46-B528-66146A37EB30}" type="slidenum">
              <a:rPr lang="en-BE" smtClean="0"/>
              <a:t>‹#›</a:t>
            </a:fld>
            <a:endParaRPr lang="en-BE"/>
          </a:p>
        </p:txBody>
      </p:sp>
    </p:spTree>
    <p:extLst>
      <p:ext uri="{BB962C8B-B14F-4D97-AF65-F5344CB8AC3E}">
        <p14:creationId xmlns:p14="http://schemas.microsoft.com/office/powerpoint/2010/main" val="3875937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71D1A-4AAC-C24D-AC92-8B06C85B8F76}"/>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435DD3BC-1559-084D-A46B-5E6209749D9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A3AE3529-2317-254F-8CBA-1D3BAC6CAC1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EBBCE2E9-E63A-7B48-8196-405252B467A3}"/>
              </a:ext>
            </a:extLst>
          </p:cNvPr>
          <p:cNvSpPr>
            <a:spLocks noGrp="1"/>
          </p:cNvSpPr>
          <p:nvPr>
            <p:ph type="dt" sz="half" idx="10"/>
          </p:nvPr>
        </p:nvSpPr>
        <p:spPr/>
        <p:txBody>
          <a:bodyPr/>
          <a:lstStyle/>
          <a:p>
            <a:fld id="{13B022E3-3407-D246-8A9C-EB774952BAAB}" type="datetimeFigureOut">
              <a:rPr lang="en-BE" smtClean="0"/>
              <a:t>20/08/2021</a:t>
            </a:fld>
            <a:endParaRPr lang="en-BE"/>
          </a:p>
        </p:txBody>
      </p:sp>
      <p:sp>
        <p:nvSpPr>
          <p:cNvPr id="6" name="Footer Placeholder 5">
            <a:extLst>
              <a:ext uri="{FF2B5EF4-FFF2-40B4-BE49-F238E27FC236}">
                <a16:creationId xmlns:a16="http://schemas.microsoft.com/office/drawing/2014/main" id="{BE6026AE-C29E-9146-9E63-22A1FDD83692}"/>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58E02821-8E55-114F-BE43-58647EB1444D}"/>
              </a:ext>
            </a:extLst>
          </p:cNvPr>
          <p:cNvSpPr>
            <a:spLocks noGrp="1"/>
          </p:cNvSpPr>
          <p:nvPr>
            <p:ph type="sldNum" sz="quarter" idx="12"/>
          </p:nvPr>
        </p:nvSpPr>
        <p:spPr/>
        <p:txBody>
          <a:bodyPr/>
          <a:lstStyle/>
          <a:p>
            <a:fld id="{75CAAC93-1F52-6C46-B528-66146A37EB30}" type="slidenum">
              <a:rPr lang="en-BE" smtClean="0"/>
              <a:t>‹#›</a:t>
            </a:fld>
            <a:endParaRPr lang="en-BE"/>
          </a:p>
        </p:txBody>
      </p:sp>
    </p:spTree>
    <p:extLst>
      <p:ext uri="{BB962C8B-B14F-4D97-AF65-F5344CB8AC3E}">
        <p14:creationId xmlns:p14="http://schemas.microsoft.com/office/powerpoint/2010/main" val="19485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EBD9-0C84-1B49-9153-2F7F62B26908}"/>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131CBEA3-5BA0-1041-A235-6F085EBAD7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A56C9FC-76BC-1F4A-BDB3-BCC72900585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241D8417-4E48-E343-AFC9-21B301DA14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F54CA9C-E743-3942-97A7-44D175D94DC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76775510-79F4-A54D-8C63-125FC42970EF}"/>
              </a:ext>
            </a:extLst>
          </p:cNvPr>
          <p:cNvSpPr>
            <a:spLocks noGrp="1"/>
          </p:cNvSpPr>
          <p:nvPr>
            <p:ph type="dt" sz="half" idx="10"/>
          </p:nvPr>
        </p:nvSpPr>
        <p:spPr/>
        <p:txBody>
          <a:bodyPr/>
          <a:lstStyle/>
          <a:p>
            <a:fld id="{13B022E3-3407-D246-8A9C-EB774952BAAB}" type="datetimeFigureOut">
              <a:rPr lang="en-BE" smtClean="0"/>
              <a:t>20/08/2021</a:t>
            </a:fld>
            <a:endParaRPr lang="en-BE"/>
          </a:p>
        </p:txBody>
      </p:sp>
      <p:sp>
        <p:nvSpPr>
          <p:cNvPr id="8" name="Footer Placeholder 7">
            <a:extLst>
              <a:ext uri="{FF2B5EF4-FFF2-40B4-BE49-F238E27FC236}">
                <a16:creationId xmlns:a16="http://schemas.microsoft.com/office/drawing/2014/main" id="{E6A11C14-97CB-5745-AC57-5302D8CFAAD9}"/>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EF1D591C-ECAD-7647-834D-CD2625945EEF}"/>
              </a:ext>
            </a:extLst>
          </p:cNvPr>
          <p:cNvSpPr>
            <a:spLocks noGrp="1"/>
          </p:cNvSpPr>
          <p:nvPr>
            <p:ph type="sldNum" sz="quarter" idx="12"/>
          </p:nvPr>
        </p:nvSpPr>
        <p:spPr/>
        <p:txBody>
          <a:bodyPr/>
          <a:lstStyle/>
          <a:p>
            <a:fld id="{75CAAC93-1F52-6C46-B528-66146A37EB30}" type="slidenum">
              <a:rPr lang="en-BE" smtClean="0"/>
              <a:t>‹#›</a:t>
            </a:fld>
            <a:endParaRPr lang="en-BE"/>
          </a:p>
        </p:txBody>
      </p:sp>
    </p:spTree>
    <p:extLst>
      <p:ext uri="{BB962C8B-B14F-4D97-AF65-F5344CB8AC3E}">
        <p14:creationId xmlns:p14="http://schemas.microsoft.com/office/powerpoint/2010/main" val="1398230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77683-3C20-E644-BA7B-CFEA23D621AB}"/>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3F03C4B4-8030-9947-90D2-40BFD1A4F594}"/>
              </a:ext>
            </a:extLst>
          </p:cNvPr>
          <p:cNvSpPr>
            <a:spLocks noGrp="1"/>
          </p:cNvSpPr>
          <p:nvPr>
            <p:ph type="dt" sz="half" idx="10"/>
          </p:nvPr>
        </p:nvSpPr>
        <p:spPr/>
        <p:txBody>
          <a:bodyPr/>
          <a:lstStyle/>
          <a:p>
            <a:fld id="{13B022E3-3407-D246-8A9C-EB774952BAAB}" type="datetimeFigureOut">
              <a:rPr lang="en-BE" smtClean="0"/>
              <a:t>20/08/2021</a:t>
            </a:fld>
            <a:endParaRPr lang="en-BE"/>
          </a:p>
        </p:txBody>
      </p:sp>
      <p:sp>
        <p:nvSpPr>
          <p:cNvPr id="4" name="Footer Placeholder 3">
            <a:extLst>
              <a:ext uri="{FF2B5EF4-FFF2-40B4-BE49-F238E27FC236}">
                <a16:creationId xmlns:a16="http://schemas.microsoft.com/office/drawing/2014/main" id="{D31D42E7-F75A-2041-93F0-AA96440B5968}"/>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70B2C882-958C-1A47-B592-D6087AB67E41}"/>
              </a:ext>
            </a:extLst>
          </p:cNvPr>
          <p:cNvSpPr>
            <a:spLocks noGrp="1"/>
          </p:cNvSpPr>
          <p:nvPr>
            <p:ph type="sldNum" sz="quarter" idx="12"/>
          </p:nvPr>
        </p:nvSpPr>
        <p:spPr/>
        <p:txBody>
          <a:bodyPr/>
          <a:lstStyle/>
          <a:p>
            <a:fld id="{75CAAC93-1F52-6C46-B528-66146A37EB30}" type="slidenum">
              <a:rPr lang="en-BE" smtClean="0"/>
              <a:t>‹#›</a:t>
            </a:fld>
            <a:endParaRPr lang="en-BE"/>
          </a:p>
        </p:txBody>
      </p:sp>
    </p:spTree>
    <p:extLst>
      <p:ext uri="{BB962C8B-B14F-4D97-AF65-F5344CB8AC3E}">
        <p14:creationId xmlns:p14="http://schemas.microsoft.com/office/powerpoint/2010/main" val="1951160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F4B0B7-C40B-414D-ABF3-900691AC041B}"/>
              </a:ext>
            </a:extLst>
          </p:cNvPr>
          <p:cNvSpPr>
            <a:spLocks noGrp="1"/>
          </p:cNvSpPr>
          <p:nvPr>
            <p:ph type="dt" sz="half" idx="10"/>
          </p:nvPr>
        </p:nvSpPr>
        <p:spPr/>
        <p:txBody>
          <a:bodyPr/>
          <a:lstStyle/>
          <a:p>
            <a:fld id="{13B022E3-3407-D246-8A9C-EB774952BAAB}" type="datetimeFigureOut">
              <a:rPr lang="en-BE" smtClean="0"/>
              <a:t>20/08/2021</a:t>
            </a:fld>
            <a:endParaRPr lang="en-BE"/>
          </a:p>
        </p:txBody>
      </p:sp>
      <p:sp>
        <p:nvSpPr>
          <p:cNvPr id="3" name="Footer Placeholder 2">
            <a:extLst>
              <a:ext uri="{FF2B5EF4-FFF2-40B4-BE49-F238E27FC236}">
                <a16:creationId xmlns:a16="http://schemas.microsoft.com/office/drawing/2014/main" id="{D16E423F-6808-454E-A5EC-B14BA5EFB582}"/>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58663D30-768B-AA40-B6FA-128068CC4230}"/>
              </a:ext>
            </a:extLst>
          </p:cNvPr>
          <p:cNvSpPr>
            <a:spLocks noGrp="1"/>
          </p:cNvSpPr>
          <p:nvPr>
            <p:ph type="sldNum" sz="quarter" idx="12"/>
          </p:nvPr>
        </p:nvSpPr>
        <p:spPr/>
        <p:txBody>
          <a:bodyPr/>
          <a:lstStyle/>
          <a:p>
            <a:fld id="{75CAAC93-1F52-6C46-B528-66146A37EB30}" type="slidenum">
              <a:rPr lang="en-BE" smtClean="0"/>
              <a:t>‹#›</a:t>
            </a:fld>
            <a:endParaRPr lang="en-BE"/>
          </a:p>
        </p:txBody>
      </p:sp>
    </p:spTree>
    <p:extLst>
      <p:ext uri="{BB962C8B-B14F-4D97-AF65-F5344CB8AC3E}">
        <p14:creationId xmlns:p14="http://schemas.microsoft.com/office/powerpoint/2010/main" val="3897378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56FCA-FDDB-1040-B720-69F14E95A5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D38B7031-DB1F-A14B-AD52-9980AEBCA3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D0677835-7821-3A43-9557-B629285223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0CC0BE9-5AE1-A248-A659-111F0E1C94C2}"/>
              </a:ext>
            </a:extLst>
          </p:cNvPr>
          <p:cNvSpPr>
            <a:spLocks noGrp="1"/>
          </p:cNvSpPr>
          <p:nvPr>
            <p:ph type="dt" sz="half" idx="10"/>
          </p:nvPr>
        </p:nvSpPr>
        <p:spPr/>
        <p:txBody>
          <a:bodyPr/>
          <a:lstStyle/>
          <a:p>
            <a:fld id="{13B022E3-3407-D246-8A9C-EB774952BAAB}" type="datetimeFigureOut">
              <a:rPr lang="en-BE" smtClean="0"/>
              <a:t>20/08/2021</a:t>
            </a:fld>
            <a:endParaRPr lang="en-BE"/>
          </a:p>
        </p:txBody>
      </p:sp>
      <p:sp>
        <p:nvSpPr>
          <p:cNvPr id="6" name="Footer Placeholder 5">
            <a:extLst>
              <a:ext uri="{FF2B5EF4-FFF2-40B4-BE49-F238E27FC236}">
                <a16:creationId xmlns:a16="http://schemas.microsoft.com/office/drawing/2014/main" id="{0506F7E7-87FF-404F-AF7A-288F15814A5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FF3D4064-420F-1145-A05F-B2C9153E5320}"/>
              </a:ext>
            </a:extLst>
          </p:cNvPr>
          <p:cNvSpPr>
            <a:spLocks noGrp="1"/>
          </p:cNvSpPr>
          <p:nvPr>
            <p:ph type="sldNum" sz="quarter" idx="12"/>
          </p:nvPr>
        </p:nvSpPr>
        <p:spPr/>
        <p:txBody>
          <a:bodyPr/>
          <a:lstStyle/>
          <a:p>
            <a:fld id="{75CAAC93-1F52-6C46-B528-66146A37EB30}" type="slidenum">
              <a:rPr lang="en-BE" smtClean="0"/>
              <a:t>‹#›</a:t>
            </a:fld>
            <a:endParaRPr lang="en-BE"/>
          </a:p>
        </p:txBody>
      </p:sp>
    </p:spTree>
    <p:extLst>
      <p:ext uri="{BB962C8B-B14F-4D97-AF65-F5344CB8AC3E}">
        <p14:creationId xmlns:p14="http://schemas.microsoft.com/office/powerpoint/2010/main" val="1825997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FA81F-42C2-794C-AA78-CB9D43989A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661C1689-9BD5-C64E-8505-5525651D1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03AB12E1-2FF7-2B4C-898C-CC114A597C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B1AD1B8-8253-9244-9DE3-B8C72E63FB3D}"/>
              </a:ext>
            </a:extLst>
          </p:cNvPr>
          <p:cNvSpPr>
            <a:spLocks noGrp="1"/>
          </p:cNvSpPr>
          <p:nvPr>
            <p:ph type="dt" sz="half" idx="10"/>
          </p:nvPr>
        </p:nvSpPr>
        <p:spPr/>
        <p:txBody>
          <a:bodyPr/>
          <a:lstStyle/>
          <a:p>
            <a:fld id="{13B022E3-3407-D246-8A9C-EB774952BAAB}" type="datetimeFigureOut">
              <a:rPr lang="en-BE" smtClean="0"/>
              <a:t>20/08/2021</a:t>
            </a:fld>
            <a:endParaRPr lang="en-BE"/>
          </a:p>
        </p:txBody>
      </p:sp>
      <p:sp>
        <p:nvSpPr>
          <p:cNvPr id="6" name="Footer Placeholder 5">
            <a:extLst>
              <a:ext uri="{FF2B5EF4-FFF2-40B4-BE49-F238E27FC236}">
                <a16:creationId xmlns:a16="http://schemas.microsoft.com/office/drawing/2014/main" id="{58A93D87-DFF5-6A49-917E-C3CCF6E43AD2}"/>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2BFEFF89-589C-2948-8D79-3082A76754E1}"/>
              </a:ext>
            </a:extLst>
          </p:cNvPr>
          <p:cNvSpPr>
            <a:spLocks noGrp="1"/>
          </p:cNvSpPr>
          <p:nvPr>
            <p:ph type="sldNum" sz="quarter" idx="12"/>
          </p:nvPr>
        </p:nvSpPr>
        <p:spPr/>
        <p:txBody>
          <a:bodyPr/>
          <a:lstStyle/>
          <a:p>
            <a:fld id="{75CAAC93-1F52-6C46-B528-66146A37EB30}" type="slidenum">
              <a:rPr lang="en-BE" smtClean="0"/>
              <a:t>‹#›</a:t>
            </a:fld>
            <a:endParaRPr lang="en-BE"/>
          </a:p>
        </p:txBody>
      </p:sp>
    </p:spTree>
    <p:extLst>
      <p:ext uri="{BB962C8B-B14F-4D97-AF65-F5344CB8AC3E}">
        <p14:creationId xmlns:p14="http://schemas.microsoft.com/office/powerpoint/2010/main" val="141453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BDB0BF-5CE0-914F-B70C-BB03F8A814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F0F81E6D-8F68-C647-A99A-B921AD6F4F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EFD2C693-9E30-DF45-8D32-E1D9482F77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B022E3-3407-D246-8A9C-EB774952BAAB}" type="datetimeFigureOut">
              <a:rPr lang="en-BE" smtClean="0"/>
              <a:t>20/08/2021</a:t>
            </a:fld>
            <a:endParaRPr lang="en-BE"/>
          </a:p>
        </p:txBody>
      </p:sp>
      <p:sp>
        <p:nvSpPr>
          <p:cNvPr id="5" name="Footer Placeholder 4">
            <a:extLst>
              <a:ext uri="{FF2B5EF4-FFF2-40B4-BE49-F238E27FC236}">
                <a16:creationId xmlns:a16="http://schemas.microsoft.com/office/drawing/2014/main" id="{1DBBB479-0C7B-BE48-8173-F0640EA81D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7F1C2324-4430-9C40-AB1C-4D94682364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AAC93-1F52-6C46-B528-66146A37EB30}" type="slidenum">
              <a:rPr lang="en-BE" smtClean="0"/>
              <a:t>‹#›</a:t>
            </a:fld>
            <a:endParaRPr lang="en-BE"/>
          </a:p>
        </p:txBody>
      </p:sp>
    </p:spTree>
    <p:extLst>
      <p:ext uri="{BB962C8B-B14F-4D97-AF65-F5344CB8AC3E}">
        <p14:creationId xmlns:p14="http://schemas.microsoft.com/office/powerpoint/2010/main" val="2951628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4.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video" Target="https://www.youtube.com/embed/14PWYK4-zT0?start=5&amp;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CFF291B0-4DC4-A048-9628-A096A79BC6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64338870"/>
      </p:ext>
    </p:extLst>
  </p:cSld>
  <p:clrMapOvr>
    <a:masterClrMapping/>
  </p:clrMapOvr>
  <mc:AlternateContent xmlns:mc="http://schemas.openxmlformats.org/markup-compatibility/2006" xmlns:p14="http://schemas.microsoft.com/office/powerpoint/2010/main">
    <mc:Choice Requires="p14">
      <p:transition spd="slow" p14:dur="2000" advTm="8806"/>
    </mc:Choice>
    <mc:Fallback xmlns="">
      <p:transition spd="slow" advTm="880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675B753F-F862-B346-BEF5-E9F9478187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78547758"/>
      </p:ext>
    </p:extLst>
  </p:cSld>
  <p:clrMapOvr>
    <a:masterClrMapping/>
  </p:clrMapOvr>
  <mc:AlternateContent xmlns:mc="http://schemas.openxmlformats.org/markup-compatibility/2006" xmlns:p14="http://schemas.microsoft.com/office/powerpoint/2010/main">
    <mc:Choice Requires="p14">
      <p:transition spd="slow" p14:dur="2000" advTm="16254"/>
    </mc:Choice>
    <mc:Fallback xmlns="">
      <p:transition spd="slow" advTm="1625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BA6A7BA-4DE5-9B4A-9367-FBE68C7BA8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44377891"/>
      </p:ext>
    </p:extLst>
  </p:cSld>
  <p:clrMapOvr>
    <a:masterClrMapping/>
  </p:clrMapOvr>
  <mc:AlternateContent xmlns:mc="http://schemas.openxmlformats.org/markup-compatibility/2006" xmlns:p14="http://schemas.microsoft.com/office/powerpoint/2010/main">
    <mc:Choice Requires="p14">
      <p:transition spd="slow" p14:dur="2000" advTm="39142"/>
    </mc:Choice>
    <mc:Fallback xmlns="">
      <p:transition spd="slow" advTm="3914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018816-08CE-49F8-8328-79247C960332}"/>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3BEA6B6-89AE-4059-B512-6466A6ED2338}"/>
              </a:ext>
            </a:extLst>
          </p:cNvPr>
          <p:cNvSpPr txBox="1"/>
          <p:nvPr/>
        </p:nvSpPr>
        <p:spPr>
          <a:xfrm>
            <a:off x="680484" y="4369981"/>
            <a:ext cx="4603897" cy="2308324"/>
          </a:xfrm>
          <a:prstGeom prst="rect">
            <a:avLst/>
          </a:prstGeom>
          <a:solidFill>
            <a:schemeClr val="bg1"/>
          </a:solidFill>
        </p:spPr>
        <p:txBody>
          <a:bodyPr wrap="square" rtlCol="0">
            <a:spAutoFit/>
          </a:bodyPr>
          <a:lstStyle/>
          <a:p>
            <a:endParaRPr lang="en-GB" sz="2400" dirty="0">
              <a:solidFill>
                <a:srgbClr val="FF6700"/>
              </a:solidFill>
            </a:endParaRPr>
          </a:p>
          <a:p>
            <a:endParaRPr lang="en-GB" sz="2400" dirty="0">
              <a:solidFill>
                <a:srgbClr val="FF6700"/>
              </a:solidFill>
            </a:endParaRPr>
          </a:p>
          <a:p>
            <a:endParaRPr lang="en-GB" sz="2400" dirty="0">
              <a:solidFill>
                <a:srgbClr val="FF6700"/>
              </a:solidFill>
            </a:endParaRPr>
          </a:p>
          <a:p>
            <a:r>
              <a:rPr lang="en-GB" sz="2400" dirty="0">
                <a:solidFill>
                  <a:srgbClr val="FF6700"/>
                </a:solidFill>
              </a:rPr>
              <a:t>36 Technology Support Partners</a:t>
            </a:r>
          </a:p>
          <a:p>
            <a:r>
              <a:rPr lang="en-GB" sz="2400" dirty="0">
                <a:solidFill>
                  <a:srgbClr val="FF6700"/>
                </a:solidFill>
              </a:rPr>
              <a:t>20 Local Photonics Hub Partners</a:t>
            </a:r>
          </a:p>
          <a:p>
            <a:r>
              <a:rPr lang="en-GB" sz="2400" dirty="0">
                <a:solidFill>
                  <a:srgbClr val="FF6700"/>
                </a:solidFill>
              </a:rPr>
              <a:t>+6 Business Support Partners </a:t>
            </a:r>
            <a:endParaRPr lang="nl-BE" sz="2400" dirty="0">
              <a:solidFill>
                <a:srgbClr val="FF6700"/>
              </a:solidFill>
            </a:endParaRPr>
          </a:p>
        </p:txBody>
      </p:sp>
    </p:spTree>
    <p:extLst>
      <p:ext uri="{BB962C8B-B14F-4D97-AF65-F5344CB8AC3E}">
        <p14:creationId xmlns:p14="http://schemas.microsoft.com/office/powerpoint/2010/main" val="964730086"/>
      </p:ext>
    </p:extLst>
  </p:cSld>
  <p:clrMapOvr>
    <a:masterClrMapping/>
  </p:clrMapOvr>
  <mc:AlternateContent xmlns:mc="http://schemas.openxmlformats.org/markup-compatibility/2006" xmlns:p14="http://schemas.microsoft.com/office/powerpoint/2010/main">
    <mc:Choice Requires="p14">
      <p:transition spd="slow" p14:dur="2000" advTm="18573"/>
    </mc:Choice>
    <mc:Fallback xmlns="">
      <p:transition spd="slow" advTm="1857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AB8516AE-F8E1-4BBB-973E-B4F4B6B000DE}"/>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descr="Logo, icon&#10;&#10;Description automatically generated">
            <a:extLst>
              <a:ext uri="{FF2B5EF4-FFF2-40B4-BE49-F238E27FC236}">
                <a16:creationId xmlns:a16="http://schemas.microsoft.com/office/drawing/2014/main" id="{44DA8480-A2E2-4389-970B-2CBB97B2859C}"/>
              </a:ext>
            </a:extLst>
          </p:cNvPr>
          <p:cNvPicPr>
            <a:picLocks noChangeAspect="1"/>
          </p:cNvPicPr>
          <p:nvPr/>
        </p:nvPicPr>
        <p:blipFill>
          <a:blip r:embed="rId4"/>
          <a:stretch>
            <a:fillRect/>
          </a:stretch>
        </p:blipFill>
        <p:spPr>
          <a:xfrm>
            <a:off x="6172126" y="763110"/>
            <a:ext cx="1282749" cy="1278415"/>
          </a:xfrm>
          <a:prstGeom prst="rect">
            <a:avLst/>
          </a:prstGeom>
        </p:spPr>
      </p:pic>
      <p:pic>
        <p:nvPicPr>
          <p:cNvPr id="6" name="Picture 5" descr="Logo, icon&#10;&#10;Description automatically generated">
            <a:extLst>
              <a:ext uri="{FF2B5EF4-FFF2-40B4-BE49-F238E27FC236}">
                <a16:creationId xmlns:a16="http://schemas.microsoft.com/office/drawing/2014/main" id="{CFEA1B1F-F150-4359-8CC4-7705BD0262A9}"/>
              </a:ext>
            </a:extLst>
          </p:cNvPr>
          <p:cNvPicPr>
            <a:picLocks noChangeAspect="1"/>
          </p:cNvPicPr>
          <p:nvPr/>
        </p:nvPicPr>
        <p:blipFill>
          <a:blip r:embed="rId5"/>
          <a:stretch>
            <a:fillRect/>
          </a:stretch>
        </p:blipFill>
        <p:spPr>
          <a:xfrm>
            <a:off x="8192231" y="758776"/>
            <a:ext cx="1282749" cy="1282749"/>
          </a:xfrm>
          <a:prstGeom prst="rect">
            <a:avLst/>
          </a:prstGeom>
        </p:spPr>
      </p:pic>
      <p:pic>
        <p:nvPicPr>
          <p:cNvPr id="7" name="Picture 6" descr="Logo, icon&#10;&#10;Description automatically generated">
            <a:extLst>
              <a:ext uri="{FF2B5EF4-FFF2-40B4-BE49-F238E27FC236}">
                <a16:creationId xmlns:a16="http://schemas.microsoft.com/office/drawing/2014/main" id="{23D296BA-739A-4D7A-99A5-69C5A8CE5141}"/>
              </a:ext>
            </a:extLst>
          </p:cNvPr>
          <p:cNvPicPr>
            <a:picLocks noChangeAspect="1"/>
          </p:cNvPicPr>
          <p:nvPr/>
        </p:nvPicPr>
        <p:blipFill>
          <a:blip r:embed="rId6"/>
          <a:stretch>
            <a:fillRect/>
          </a:stretch>
        </p:blipFill>
        <p:spPr>
          <a:xfrm>
            <a:off x="10212339" y="4973208"/>
            <a:ext cx="1282749" cy="1278415"/>
          </a:xfrm>
          <a:prstGeom prst="rect">
            <a:avLst/>
          </a:prstGeom>
        </p:spPr>
      </p:pic>
      <p:pic>
        <p:nvPicPr>
          <p:cNvPr id="8" name="Picture 7" descr="Logo, icon&#10;&#10;Description automatically generated">
            <a:extLst>
              <a:ext uri="{FF2B5EF4-FFF2-40B4-BE49-F238E27FC236}">
                <a16:creationId xmlns:a16="http://schemas.microsoft.com/office/drawing/2014/main" id="{737E56CD-7C82-4154-8F74-DEFA4EA3DE14}"/>
              </a:ext>
            </a:extLst>
          </p:cNvPr>
          <p:cNvPicPr>
            <a:picLocks noChangeAspect="1"/>
          </p:cNvPicPr>
          <p:nvPr/>
        </p:nvPicPr>
        <p:blipFill>
          <a:blip r:embed="rId7"/>
          <a:stretch>
            <a:fillRect/>
          </a:stretch>
        </p:blipFill>
        <p:spPr>
          <a:xfrm>
            <a:off x="6172125" y="4973207"/>
            <a:ext cx="1282750" cy="1278416"/>
          </a:xfrm>
          <a:prstGeom prst="rect">
            <a:avLst/>
          </a:prstGeom>
        </p:spPr>
      </p:pic>
      <p:pic>
        <p:nvPicPr>
          <p:cNvPr id="9" name="Picture 8" descr="Logo&#10;&#10;Description automatically generated">
            <a:extLst>
              <a:ext uri="{FF2B5EF4-FFF2-40B4-BE49-F238E27FC236}">
                <a16:creationId xmlns:a16="http://schemas.microsoft.com/office/drawing/2014/main" id="{C9E436E7-9ACA-4FC1-8821-479DB04291F7}"/>
              </a:ext>
            </a:extLst>
          </p:cNvPr>
          <p:cNvPicPr>
            <a:picLocks noChangeAspect="1"/>
          </p:cNvPicPr>
          <p:nvPr/>
        </p:nvPicPr>
        <p:blipFill>
          <a:blip r:embed="rId8"/>
          <a:stretch>
            <a:fillRect/>
          </a:stretch>
        </p:blipFill>
        <p:spPr>
          <a:xfrm>
            <a:off x="10212339" y="758776"/>
            <a:ext cx="1282750" cy="1278416"/>
          </a:xfrm>
          <a:prstGeom prst="rect">
            <a:avLst/>
          </a:prstGeom>
        </p:spPr>
      </p:pic>
      <p:pic>
        <p:nvPicPr>
          <p:cNvPr id="10" name="Picture 9" descr="Icon&#10;&#10;Description automatically generated">
            <a:extLst>
              <a:ext uri="{FF2B5EF4-FFF2-40B4-BE49-F238E27FC236}">
                <a16:creationId xmlns:a16="http://schemas.microsoft.com/office/drawing/2014/main" id="{C9EE1BBF-860E-4EC0-9339-50E0CB19F217}"/>
              </a:ext>
            </a:extLst>
          </p:cNvPr>
          <p:cNvPicPr>
            <a:picLocks noChangeAspect="1"/>
          </p:cNvPicPr>
          <p:nvPr/>
        </p:nvPicPr>
        <p:blipFill>
          <a:blip r:embed="rId9"/>
          <a:stretch>
            <a:fillRect/>
          </a:stretch>
        </p:blipFill>
        <p:spPr>
          <a:xfrm>
            <a:off x="8192231" y="4973208"/>
            <a:ext cx="1282751" cy="1278417"/>
          </a:xfrm>
          <a:prstGeom prst="rect">
            <a:avLst/>
          </a:prstGeom>
        </p:spPr>
      </p:pic>
      <p:sp>
        <p:nvSpPr>
          <p:cNvPr id="11" name="TextBox 10">
            <a:extLst>
              <a:ext uri="{FF2B5EF4-FFF2-40B4-BE49-F238E27FC236}">
                <a16:creationId xmlns:a16="http://schemas.microsoft.com/office/drawing/2014/main" id="{44B13DAF-73C1-4863-9FE2-CC04FFC0A0DF}"/>
              </a:ext>
            </a:extLst>
          </p:cNvPr>
          <p:cNvSpPr txBox="1"/>
          <p:nvPr/>
        </p:nvSpPr>
        <p:spPr>
          <a:xfrm>
            <a:off x="10390163" y="3019504"/>
            <a:ext cx="927100" cy="338554"/>
          </a:xfrm>
          <a:prstGeom prst="rect">
            <a:avLst/>
          </a:prstGeom>
          <a:solidFill>
            <a:schemeClr val="accent2"/>
          </a:solidFill>
          <a:effectLst>
            <a:softEdge rad="12700"/>
          </a:effectLst>
          <a:scene3d>
            <a:camera prst="orthographicFront"/>
            <a:lightRig rig="threePt" dir="t"/>
          </a:scene3d>
          <a:sp3d>
            <a:bevelT prst="angle"/>
          </a:sp3d>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TRL3-8</a:t>
            </a:r>
            <a:endParaRPr lang="nl-BE"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9475151"/>
      </p:ext>
    </p:extLst>
  </p:cSld>
  <p:clrMapOvr>
    <a:masterClrMapping/>
  </p:clrMapOvr>
  <mc:AlternateContent xmlns:mc="http://schemas.openxmlformats.org/markup-compatibility/2006" xmlns:p14="http://schemas.microsoft.com/office/powerpoint/2010/main">
    <mc:Choice Requires="p14">
      <p:transition spd="slow" p14:dur="2000" advTm="23093"/>
    </mc:Choice>
    <mc:Fallback xmlns="">
      <p:transition spd="slow" advTm="2309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 hand&#10;&#10;Description automatically generated">
            <a:extLst>
              <a:ext uri="{FF2B5EF4-FFF2-40B4-BE49-F238E27FC236}">
                <a16:creationId xmlns:a16="http://schemas.microsoft.com/office/drawing/2014/main" id="{A5DEEEBE-86DD-FC48-A269-D52FF97041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939EAD6-AA4B-439C-B9D1-5802DF840679}"/>
              </a:ext>
            </a:extLst>
          </p:cNvPr>
          <p:cNvSpPr txBox="1"/>
          <p:nvPr/>
        </p:nvSpPr>
        <p:spPr>
          <a:xfrm>
            <a:off x="4497356" y="70290"/>
            <a:ext cx="7312090" cy="3816429"/>
          </a:xfrm>
          <a:prstGeom prst="rect">
            <a:avLst/>
          </a:prstGeom>
          <a:noFill/>
        </p:spPr>
        <p:txBody>
          <a:bodyPr wrap="square" rtlCol="0">
            <a:spAutoFit/>
          </a:bodyPr>
          <a:lstStyle/>
          <a:p>
            <a:endParaRPr lang="en-GB" sz="2800" dirty="0">
              <a:solidFill>
                <a:schemeClr val="bg1"/>
              </a:solidFill>
              <a:latin typeface="Arial" panose="020B0604020202020204" pitchFamily="34" charset="0"/>
              <a:cs typeface="Arial" panose="020B0604020202020204" pitchFamily="34" charset="0"/>
            </a:endParaRPr>
          </a:p>
          <a:p>
            <a:pPr marL="285750" indent="-285750">
              <a:buClr>
                <a:srgbClr val="FF6600"/>
              </a:buClr>
              <a:buFont typeface="Arial" panose="020B0604020202020204" pitchFamily="34" charset="0"/>
              <a:buChar char="•"/>
            </a:pPr>
            <a:r>
              <a:rPr lang="nl-BE" sz="2800" dirty="0">
                <a:solidFill>
                  <a:schemeClr val="bg1"/>
                </a:solidFill>
                <a:latin typeface="Arial" panose="020B0604020202020204" pitchFamily="34" charset="0"/>
                <a:cs typeface="Arial" panose="020B0604020202020204" pitchFamily="34" charset="0"/>
              </a:rPr>
              <a:t>You can meet us </a:t>
            </a:r>
          </a:p>
          <a:p>
            <a:pPr marL="742950" lvl="1" indent="-285750">
              <a:buClr>
                <a:srgbClr val="FF6600"/>
              </a:buClr>
              <a:buFont typeface="Arial" panose="020B0604020202020204" pitchFamily="34" charset="0"/>
              <a:buChar char="•"/>
            </a:pPr>
            <a:r>
              <a:rPr lang="nl-BE" sz="2800" dirty="0">
                <a:solidFill>
                  <a:schemeClr val="bg1"/>
                </a:solidFill>
                <a:latin typeface="Arial" panose="020B0604020202020204" pitchFamily="34" charset="0"/>
                <a:cs typeface="Arial" panose="020B0604020202020204" pitchFamily="34" charset="0"/>
              </a:rPr>
              <a:t>At Industry Exhibitions</a:t>
            </a:r>
          </a:p>
          <a:p>
            <a:pPr marL="742950" lvl="1" indent="-285750">
              <a:buClr>
                <a:srgbClr val="FF6600"/>
              </a:buClr>
              <a:buFont typeface="Arial" panose="020B0604020202020204" pitchFamily="34" charset="0"/>
              <a:buChar char="•"/>
            </a:pPr>
            <a:r>
              <a:rPr lang="nl-BE" sz="2800" dirty="0">
                <a:solidFill>
                  <a:schemeClr val="bg1"/>
                </a:solidFill>
                <a:latin typeface="Arial" panose="020B0604020202020204" pitchFamily="34" charset="0"/>
                <a:cs typeface="Arial" panose="020B0604020202020204" pitchFamily="34" charset="0"/>
              </a:rPr>
              <a:t>At Industry Brokerage events </a:t>
            </a:r>
          </a:p>
          <a:p>
            <a:pPr marL="742950" lvl="1" indent="-285750">
              <a:buClr>
                <a:srgbClr val="FF6600"/>
              </a:buClr>
              <a:buFont typeface="Arial" panose="020B0604020202020204" pitchFamily="34" charset="0"/>
              <a:buChar char="•"/>
            </a:pPr>
            <a:endParaRPr lang="nl-BE" sz="2800" dirty="0">
              <a:solidFill>
                <a:schemeClr val="bg1"/>
              </a:solidFill>
              <a:latin typeface="Arial" panose="020B0604020202020204" pitchFamily="34" charset="0"/>
              <a:cs typeface="Arial" panose="020B0604020202020204" pitchFamily="34" charset="0"/>
            </a:endParaRPr>
          </a:p>
          <a:p>
            <a:pPr marL="285750" indent="-285750">
              <a:buClr>
                <a:srgbClr val="FF6600"/>
              </a:buClr>
              <a:buFont typeface="Arial" panose="020B0604020202020204" pitchFamily="34" charset="0"/>
              <a:buChar char="•"/>
            </a:pPr>
            <a:r>
              <a:rPr lang="nl-BE" sz="2800" dirty="0">
                <a:solidFill>
                  <a:schemeClr val="bg1"/>
                </a:solidFill>
                <a:latin typeface="Arial" panose="020B0604020202020204" pitchFamily="34" charset="0"/>
                <a:cs typeface="Arial" panose="020B0604020202020204" pitchFamily="34" charset="0"/>
              </a:rPr>
              <a:t>You can contact our one-stop-shop </a:t>
            </a:r>
            <a:br>
              <a:rPr lang="nl-BE" sz="2800" dirty="0">
                <a:solidFill>
                  <a:schemeClr val="bg1"/>
                </a:solidFill>
                <a:latin typeface="Arial" panose="020B0604020202020204" pitchFamily="34" charset="0"/>
                <a:cs typeface="Arial" panose="020B0604020202020204" pitchFamily="34" charset="0"/>
              </a:rPr>
            </a:br>
            <a:r>
              <a:rPr lang="nl-BE" sz="2800" dirty="0">
                <a:solidFill>
                  <a:schemeClr val="bg1"/>
                </a:solidFill>
                <a:latin typeface="Arial" panose="020B0604020202020204" pitchFamily="34" charset="0"/>
                <a:cs typeface="Arial" panose="020B0604020202020204" pitchFamily="34" charset="0"/>
              </a:rPr>
              <a:t>Front Office Gateway in Brussels</a:t>
            </a:r>
          </a:p>
          <a:p>
            <a:pPr marL="285750" indent="-285750">
              <a:buClr>
                <a:srgbClr val="FF6600"/>
              </a:buClr>
              <a:buFont typeface="Arial" panose="020B0604020202020204" pitchFamily="34" charset="0"/>
              <a:buChar char="•"/>
            </a:pPr>
            <a:endParaRPr lang="nl-BE" sz="28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nl-BE" dirty="0"/>
          </a:p>
        </p:txBody>
      </p:sp>
      <p:pic>
        <p:nvPicPr>
          <p:cNvPr id="4" name="Picture 3" descr="Logo, icon&#10;&#10;Description automatically generated">
            <a:extLst>
              <a:ext uri="{FF2B5EF4-FFF2-40B4-BE49-F238E27FC236}">
                <a16:creationId xmlns:a16="http://schemas.microsoft.com/office/drawing/2014/main" id="{E49CAFFE-DC04-45F2-9564-3BA1C7C4CDDC}"/>
              </a:ext>
            </a:extLst>
          </p:cNvPr>
          <p:cNvPicPr>
            <a:picLocks noChangeAspect="1"/>
          </p:cNvPicPr>
          <p:nvPr/>
        </p:nvPicPr>
        <p:blipFill>
          <a:blip r:embed="rId5"/>
          <a:stretch>
            <a:fillRect/>
          </a:stretch>
        </p:blipFill>
        <p:spPr>
          <a:xfrm>
            <a:off x="10754758" y="5388272"/>
            <a:ext cx="1282749" cy="1278415"/>
          </a:xfrm>
          <a:prstGeom prst="rect">
            <a:avLst/>
          </a:prstGeom>
        </p:spPr>
      </p:pic>
    </p:spTree>
    <p:custDataLst>
      <p:tags r:id="rId1"/>
    </p:custDataLst>
    <p:extLst>
      <p:ext uri="{BB962C8B-B14F-4D97-AF65-F5344CB8AC3E}">
        <p14:creationId xmlns:p14="http://schemas.microsoft.com/office/powerpoint/2010/main" val="1675060052"/>
      </p:ext>
    </p:extLst>
  </p:cSld>
  <p:clrMapOvr>
    <a:masterClrMapping/>
  </p:clrMapOvr>
  <mc:AlternateContent xmlns:mc="http://schemas.openxmlformats.org/markup-compatibility/2006" xmlns:p14="http://schemas.microsoft.com/office/powerpoint/2010/main">
    <mc:Choice Requires="p14">
      <p:transition spd="slow" p14:dur="2000" advTm="28275"/>
    </mc:Choice>
    <mc:Fallback xmlns="">
      <p:transition spd="slow" advTm="2827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10;&#10;Description automatically generated">
            <a:extLst>
              <a:ext uri="{FF2B5EF4-FFF2-40B4-BE49-F238E27FC236}">
                <a16:creationId xmlns:a16="http://schemas.microsoft.com/office/drawing/2014/main" id="{883E336B-4F02-4146-BCB2-13EACAA488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128ED47-AE7B-4E3D-9DA0-AA739258D6F1}"/>
              </a:ext>
            </a:extLst>
          </p:cNvPr>
          <p:cNvSpPr txBox="1"/>
          <p:nvPr/>
        </p:nvSpPr>
        <p:spPr>
          <a:xfrm>
            <a:off x="4683968" y="224592"/>
            <a:ext cx="7212470" cy="4431983"/>
          </a:xfrm>
          <a:prstGeom prst="rect">
            <a:avLst/>
          </a:prstGeom>
          <a:noFill/>
        </p:spPr>
        <p:txBody>
          <a:bodyPr wrap="square" rtlCol="0">
            <a:spAutoFit/>
          </a:bodyPr>
          <a:lstStyle/>
          <a:p>
            <a:pPr marL="285750" indent="-285750">
              <a:buClr>
                <a:srgbClr val="FF6600"/>
              </a:buClr>
              <a:buFont typeface="Arial" panose="020B0604020202020204" pitchFamily="34" charset="0"/>
              <a:buChar char="•"/>
            </a:pPr>
            <a:r>
              <a:rPr lang="nl-BE" sz="2400" b="1" dirty="0">
                <a:solidFill>
                  <a:schemeClr val="bg1"/>
                </a:solidFill>
                <a:latin typeface="Arial" panose="020B0604020202020204" pitchFamily="34" charset="0"/>
                <a:cs typeface="Arial" panose="020B0604020202020204" pitchFamily="34" charset="0"/>
              </a:rPr>
              <a:t>We offer General Introduction to Photonics </a:t>
            </a:r>
          </a:p>
          <a:p>
            <a:pPr>
              <a:buClr>
                <a:srgbClr val="FF6600"/>
              </a:buClr>
            </a:pPr>
            <a:r>
              <a:rPr lang="nl-BE" sz="2400" b="1" dirty="0">
                <a:solidFill>
                  <a:schemeClr val="bg1"/>
                </a:solidFill>
                <a:latin typeface="Arial" panose="020B0604020202020204" pitchFamily="34" charset="0"/>
                <a:cs typeface="Arial" panose="020B0604020202020204" pitchFamily="34" charset="0"/>
              </a:rPr>
              <a:t>    for SMEs, First users and Early Adopters</a:t>
            </a:r>
          </a:p>
          <a:p>
            <a:pPr marL="285750" indent="-285750">
              <a:buClr>
                <a:srgbClr val="FF6600"/>
              </a:buClr>
              <a:buFont typeface="Arial" panose="020B0604020202020204" pitchFamily="34" charset="0"/>
              <a:buChar char="•"/>
            </a:pPr>
            <a:endParaRPr lang="nl-BE" sz="2400" b="1" dirty="0">
              <a:solidFill>
                <a:schemeClr val="bg1"/>
              </a:solidFill>
              <a:latin typeface="Arial" panose="020B0604020202020204" pitchFamily="34" charset="0"/>
              <a:cs typeface="Arial" panose="020B0604020202020204" pitchFamily="34" charset="0"/>
            </a:endParaRPr>
          </a:p>
          <a:p>
            <a:pPr marL="285750" indent="-285750">
              <a:buClr>
                <a:srgbClr val="FF6600"/>
              </a:buClr>
              <a:buFont typeface="Arial" panose="020B0604020202020204" pitchFamily="34" charset="0"/>
              <a:buChar char="•"/>
            </a:pPr>
            <a:r>
              <a:rPr lang="nl-BE" sz="2400" b="1" dirty="0">
                <a:solidFill>
                  <a:schemeClr val="bg1"/>
                </a:solidFill>
                <a:latin typeface="Arial" panose="020B0604020202020204" pitchFamily="34" charset="0"/>
                <a:cs typeface="Arial" panose="020B0604020202020204" pitchFamily="34" charset="0"/>
              </a:rPr>
              <a:t>We provide an online Catalogue </a:t>
            </a:r>
          </a:p>
          <a:p>
            <a:pPr>
              <a:buClr>
                <a:srgbClr val="FF6600"/>
              </a:buClr>
            </a:pPr>
            <a:r>
              <a:rPr lang="nl-BE" sz="2400" b="1" dirty="0">
                <a:solidFill>
                  <a:schemeClr val="bg1"/>
                </a:solidFill>
                <a:latin typeface="Arial" panose="020B0604020202020204" pitchFamily="34" charset="0"/>
                <a:cs typeface="Arial" panose="020B0604020202020204" pitchFamily="34" charset="0"/>
              </a:rPr>
              <a:t>   of Existing Training Offerings</a:t>
            </a:r>
          </a:p>
          <a:p>
            <a:pPr marL="285750" indent="-285750">
              <a:buClr>
                <a:srgbClr val="FF6600"/>
              </a:buClr>
              <a:buFont typeface="Arial" panose="020B0604020202020204" pitchFamily="34" charset="0"/>
              <a:buChar char="•"/>
            </a:pPr>
            <a:endParaRPr lang="nl-BE" sz="2400" b="1" dirty="0">
              <a:solidFill>
                <a:schemeClr val="bg1"/>
              </a:solidFill>
              <a:latin typeface="Arial" panose="020B0604020202020204" pitchFamily="34" charset="0"/>
              <a:cs typeface="Arial" panose="020B0604020202020204" pitchFamily="34" charset="0"/>
            </a:endParaRPr>
          </a:p>
          <a:p>
            <a:pPr marL="285750" indent="-285750">
              <a:buClr>
                <a:srgbClr val="FF6600"/>
              </a:buClr>
              <a:buFont typeface="Arial" panose="020B0604020202020204" pitchFamily="34" charset="0"/>
              <a:buChar char="•"/>
            </a:pPr>
            <a:r>
              <a:rPr lang="nl-BE" sz="2400" b="1" dirty="0">
                <a:solidFill>
                  <a:schemeClr val="bg1"/>
                </a:solidFill>
                <a:latin typeface="Arial" panose="020B0604020202020204" pitchFamily="34" charset="0"/>
                <a:cs typeface="Arial" panose="020B0604020202020204" pitchFamily="34" charset="0"/>
              </a:rPr>
              <a:t>We welcome you at our Demo Centres </a:t>
            </a:r>
          </a:p>
          <a:p>
            <a:pPr>
              <a:buClr>
                <a:srgbClr val="FF6600"/>
              </a:buClr>
            </a:pPr>
            <a:r>
              <a:rPr lang="nl-BE" sz="2400" b="1" dirty="0">
                <a:solidFill>
                  <a:schemeClr val="bg1"/>
                </a:solidFill>
                <a:latin typeface="Arial" panose="020B0604020202020204" pitchFamily="34" charset="0"/>
                <a:cs typeface="Arial" panose="020B0604020202020204" pitchFamily="34" charset="0"/>
              </a:rPr>
              <a:t>   and Experience Centres</a:t>
            </a:r>
          </a:p>
          <a:p>
            <a:pPr marL="285750" indent="-285750">
              <a:buClr>
                <a:srgbClr val="FF6600"/>
              </a:buClr>
              <a:buFont typeface="Arial" panose="020B0604020202020204" pitchFamily="34" charset="0"/>
              <a:buChar char="•"/>
            </a:pPr>
            <a:endParaRPr lang="nl-BE" sz="2400" b="1" dirty="0">
              <a:solidFill>
                <a:schemeClr val="bg1"/>
              </a:solidFill>
              <a:latin typeface="Arial" panose="020B0604020202020204" pitchFamily="34" charset="0"/>
              <a:cs typeface="Arial" panose="020B0604020202020204" pitchFamily="34" charset="0"/>
            </a:endParaRPr>
          </a:p>
          <a:p>
            <a:pPr marL="285750" indent="-285750">
              <a:buClr>
                <a:srgbClr val="FF6600"/>
              </a:buClr>
              <a:buFont typeface="Arial" panose="020B0604020202020204" pitchFamily="34" charset="0"/>
              <a:buChar char="•"/>
            </a:pPr>
            <a:r>
              <a:rPr lang="nl-BE" sz="2400" b="1" dirty="0">
                <a:solidFill>
                  <a:schemeClr val="bg1"/>
                </a:solidFill>
                <a:latin typeface="Arial" panose="020B0604020202020204" pitchFamily="34" charset="0"/>
                <a:cs typeface="Arial" panose="020B0604020202020204" pitchFamily="34" charset="0"/>
              </a:rPr>
              <a:t>We offer Train-the Trainers Programmes for Professional and Vocational Training Centres</a:t>
            </a:r>
          </a:p>
          <a:p>
            <a:pPr marL="285750" indent="-285750">
              <a:buFont typeface="Arial" panose="020B0604020202020204" pitchFamily="34" charset="0"/>
              <a:buChar char="•"/>
            </a:pPr>
            <a:endParaRPr lang="nl-BE" dirty="0"/>
          </a:p>
        </p:txBody>
      </p:sp>
      <p:pic>
        <p:nvPicPr>
          <p:cNvPr id="5" name="Picture 4" descr="Logo, icon&#10;&#10;Description automatically generated">
            <a:extLst>
              <a:ext uri="{FF2B5EF4-FFF2-40B4-BE49-F238E27FC236}">
                <a16:creationId xmlns:a16="http://schemas.microsoft.com/office/drawing/2014/main" id="{83767151-044A-4D0F-A17C-7728AEF179A1}"/>
              </a:ext>
            </a:extLst>
          </p:cNvPr>
          <p:cNvPicPr>
            <a:picLocks noChangeAspect="1"/>
          </p:cNvPicPr>
          <p:nvPr/>
        </p:nvPicPr>
        <p:blipFill>
          <a:blip r:embed="rId4"/>
          <a:stretch>
            <a:fillRect/>
          </a:stretch>
        </p:blipFill>
        <p:spPr>
          <a:xfrm>
            <a:off x="10765310" y="5437101"/>
            <a:ext cx="1282749" cy="1282749"/>
          </a:xfrm>
          <a:prstGeom prst="rect">
            <a:avLst/>
          </a:prstGeom>
        </p:spPr>
      </p:pic>
    </p:spTree>
    <p:extLst>
      <p:ext uri="{BB962C8B-B14F-4D97-AF65-F5344CB8AC3E}">
        <p14:creationId xmlns:p14="http://schemas.microsoft.com/office/powerpoint/2010/main" val="4160893279"/>
      </p:ext>
    </p:extLst>
  </p:cSld>
  <p:clrMapOvr>
    <a:masterClrMapping/>
  </p:clrMapOvr>
  <mc:AlternateContent xmlns:mc="http://schemas.openxmlformats.org/markup-compatibility/2006" xmlns:p14="http://schemas.microsoft.com/office/powerpoint/2010/main">
    <mc:Choice Requires="p14">
      <p:transition spd="slow" p14:dur="2000" advTm="48111"/>
    </mc:Choice>
    <mc:Fallback xmlns="">
      <p:transition spd="slow" advTm="4811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67FE04AA-0CE8-B54C-8359-C76CB5CF29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28" y="-74428"/>
            <a:ext cx="12275127" cy="6932428"/>
          </a:xfrm>
          <a:prstGeom prst="rect">
            <a:avLst/>
          </a:prstGeom>
        </p:spPr>
      </p:pic>
      <p:sp>
        <p:nvSpPr>
          <p:cNvPr id="4" name="TextBox 3">
            <a:extLst>
              <a:ext uri="{FF2B5EF4-FFF2-40B4-BE49-F238E27FC236}">
                <a16:creationId xmlns:a16="http://schemas.microsoft.com/office/drawing/2014/main" id="{E04FB414-2883-4804-99D4-F49626B7A594}"/>
              </a:ext>
            </a:extLst>
          </p:cNvPr>
          <p:cNvSpPr txBox="1"/>
          <p:nvPr/>
        </p:nvSpPr>
        <p:spPr>
          <a:xfrm>
            <a:off x="1688841" y="193379"/>
            <a:ext cx="10214760" cy="3323987"/>
          </a:xfrm>
          <a:prstGeom prst="rect">
            <a:avLst/>
          </a:prstGeom>
          <a:noFill/>
        </p:spPr>
        <p:txBody>
          <a:bodyPr wrap="square" rtlCol="0">
            <a:spAutoFit/>
          </a:bodyPr>
          <a:lstStyle/>
          <a:p>
            <a:pPr>
              <a:buClr>
                <a:srgbClr val="FF6600"/>
              </a:buClr>
            </a:pPr>
            <a:r>
              <a:rPr lang="nl-BE" sz="2400" b="1" dirty="0">
                <a:solidFill>
                  <a:schemeClr val="bg1"/>
                </a:solidFill>
                <a:latin typeface="Arial" panose="020B0604020202020204" pitchFamily="34" charset="0"/>
                <a:cs typeface="Arial" panose="020B0604020202020204" pitchFamily="34" charset="0"/>
              </a:rPr>
              <a:t>We provide </a:t>
            </a:r>
            <a:r>
              <a:rPr lang="en-GB" sz="2400" b="1" dirty="0">
                <a:solidFill>
                  <a:schemeClr val="bg1"/>
                </a:solidFill>
                <a:latin typeface="Arial" panose="020B0604020202020204" pitchFamily="34" charset="0"/>
                <a:cs typeface="Arial" panose="020B0604020202020204" pitchFamily="34" charset="0"/>
              </a:rPr>
              <a:t>Accelerating </a:t>
            </a:r>
            <a:r>
              <a:rPr lang="nl-BE" sz="2400" b="1" dirty="0">
                <a:solidFill>
                  <a:schemeClr val="bg1"/>
                </a:solidFill>
                <a:latin typeface="Arial" panose="020B0604020202020204" pitchFamily="34" charset="0"/>
                <a:cs typeface="Arial" panose="020B0604020202020204" pitchFamily="34" charset="0"/>
              </a:rPr>
              <a:t>Technology Innovation Support </a:t>
            </a:r>
          </a:p>
          <a:p>
            <a:pPr>
              <a:buClr>
                <a:srgbClr val="FF6600"/>
              </a:buClr>
            </a:pPr>
            <a:r>
              <a:rPr lang="nl-BE" sz="2400" b="1" dirty="0">
                <a:solidFill>
                  <a:schemeClr val="bg1"/>
                </a:solidFill>
                <a:latin typeface="Arial" panose="020B0604020202020204" pitchFamily="34" charset="0"/>
                <a:cs typeface="Arial" panose="020B0604020202020204" pitchFamily="34" charset="0"/>
              </a:rPr>
              <a:t>for companies from Prototyping to Upscaling and Manufacturing</a:t>
            </a:r>
          </a:p>
          <a:p>
            <a:pPr>
              <a:buClr>
                <a:srgbClr val="FF6600"/>
              </a:buClr>
            </a:pPr>
            <a:endParaRPr lang="nl-BE" sz="2400" b="1" dirty="0">
              <a:solidFill>
                <a:schemeClr val="bg1"/>
              </a:solidFill>
              <a:latin typeface="Arial" panose="020B0604020202020204" pitchFamily="34" charset="0"/>
              <a:cs typeface="Arial" panose="020B0604020202020204" pitchFamily="34" charset="0"/>
            </a:endParaRPr>
          </a:p>
          <a:p>
            <a:pPr marL="285750" indent="-285750">
              <a:buClr>
                <a:srgbClr val="FF6600"/>
              </a:buClr>
              <a:buFont typeface="Arial" panose="020B0604020202020204" pitchFamily="34" charset="0"/>
              <a:buChar char="•"/>
            </a:pPr>
            <a:r>
              <a:rPr lang="en-GB" sz="2400" b="1" dirty="0">
                <a:solidFill>
                  <a:schemeClr val="bg1"/>
                </a:solidFill>
                <a:latin typeface="Arial" panose="020B0604020202020204" pitchFamily="34" charset="0"/>
                <a:cs typeface="Arial" panose="020B0604020202020204" pitchFamily="34" charset="0"/>
              </a:rPr>
              <a:t>Prototyping through Innovation Projects TRL3-4</a:t>
            </a:r>
          </a:p>
          <a:p>
            <a:pPr>
              <a:buClr>
                <a:srgbClr val="FF6600"/>
              </a:buClr>
            </a:pPr>
            <a:r>
              <a:rPr lang="en-GB" sz="2400" b="1" dirty="0">
                <a:solidFill>
                  <a:schemeClr val="bg1"/>
                </a:solidFill>
                <a:latin typeface="Arial" panose="020B0604020202020204" pitchFamily="34" charset="0"/>
                <a:cs typeface="Arial" panose="020B0604020202020204" pitchFamily="34" charset="0"/>
              </a:rPr>
              <a:t>  </a:t>
            </a:r>
          </a:p>
          <a:p>
            <a:pPr marL="285750" indent="-285750">
              <a:buClr>
                <a:srgbClr val="FF6600"/>
              </a:buClr>
              <a:buFont typeface="Arial" panose="020B0604020202020204" pitchFamily="34" charset="0"/>
              <a:buChar char="•"/>
            </a:pPr>
            <a:r>
              <a:rPr lang="en-GB" sz="2400" b="1" dirty="0">
                <a:solidFill>
                  <a:schemeClr val="bg1"/>
                </a:solidFill>
                <a:latin typeface="Arial" panose="020B0604020202020204" pitchFamily="34" charset="0"/>
                <a:cs typeface="Arial" panose="020B0604020202020204" pitchFamily="34" charset="0"/>
              </a:rPr>
              <a:t>Upscaling involving EU Pilot-Line Facilities TRL5-6 </a:t>
            </a:r>
          </a:p>
          <a:p>
            <a:pPr>
              <a:buClr>
                <a:srgbClr val="FF6600"/>
              </a:buClr>
            </a:pPr>
            <a:r>
              <a:rPr lang="en-GB" sz="2400" b="1" dirty="0">
                <a:solidFill>
                  <a:schemeClr val="bg1"/>
                </a:solidFill>
                <a:latin typeface="Arial" panose="020B0604020202020204" pitchFamily="34" charset="0"/>
                <a:cs typeface="Arial" panose="020B0604020202020204" pitchFamily="34" charset="0"/>
              </a:rPr>
              <a:t> </a:t>
            </a:r>
          </a:p>
          <a:p>
            <a:pPr marL="285750" indent="-285750">
              <a:buClr>
                <a:srgbClr val="FF6600"/>
              </a:buClr>
              <a:buFont typeface="Arial" panose="020B0604020202020204" pitchFamily="34" charset="0"/>
              <a:buChar char="•"/>
            </a:pPr>
            <a:r>
              <a:rPr lang="en-GB" sz="2400" b="1" dirty="0">
                <a:solidFill>
                  <a:schemeClr val="bg1"/>
                </a:solidFill>
                <a:latin typeface="Arial" panose="020B0604020202020204" pitchFamily="34" charset="0"/>
                <a:cs typeface="Arial" panose="020B0604020202020204" pitchFamily="34" charset="0"/>
              </a:rPr>
              <a:t>Manufacturing in Europe TRL7-8 through Brokerage</a:t>
            </a:r>
          </a:p>
          <a:p>
            <a:pPr marL="285750" indent="-285750">
              <a:buFont typeface="Arial" panose="020B0604020202020204" pitchFamily="34" charset="0"/>
              <a:buChar char="•"/>
            </a:pPr>
            <a:endParaRPr lang="nl-BE" dirty="0"/>
          </a:p>
        </p:txBody>
      </p:sp>
      <p:pic>
        <p:nvPicPr>
          <p:cNvPr id="5" name="Picture 4" descr="Logo&#10;&#10;Description automatically generated">
            <a:extLst>
              <a:ext uri="{FF2B5EF4-FFF2-40B4-BE49-F238E27FC236}">
                <a16:creationId xmlns:a16="http://schemas.microsoft.com/office/drawing/2014/main" id="{4D8E0716-AD2E-4C6F-944B-8E17B19156FC}"/>
              </a:ext>
            </a:extLst>
          </p:cNvPr>
          <p:cNvPicPr>
            <a:picLocks noChangeAspect="1"/>
          </p:cNvPicPr>
          <p:nvPr/>
        </p:nvPicPr>
        <p:blipFill>
          <a:blip r:embed="rId4"/>
          <a:stretch>
            <a:fillRect/>
          </a:stretch>
        </p:blipFill>
        <p:spPr>
          <a:xfrm>
            <a:off x="10620851" y="5386205"/>
            <a:ext cx="1282750" cy="1278416"/>
          </a:xfrm>
          <a:prstGeom prst="rect">
            <a:avLst/>
          </a:prstGeom>
        </p:spPr>
      </p:pic>
    </p:spTree>
    <p:extLst>
      <p:ext uri="{BB962C8B-B14F-4D97-AF65-F5344CB8AC3E}">
        <p14:creationId xmlns:p14="http://schemas.microsoft.com/office/powerpoint/2010/main" val="2121658549"/>
      </p:ext>
    </p:extLst>
  </p:cSld>
  <p:clrMapOvr>
    <a:masterClrMapping/>
  </p:clrMapOvr>
  <mc:AlternateContent xmlns:mc="http://schemas.openxmlformats.org/markup-compatibility/2006" xmlns:p14="http://schemas.microsoft.com/office/powerpoint/2010/main">
    <mc:Choice Requires="p14">
      <p:transition spd="slow" p14:dur="2000" advTm="30449"/>
    </mc:Choice>
    <mc:Fallback xmlns="">
      <p:transition spd="slow" advTm="3044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49F8272F-82B5-0E42-804F-D9A34CB9F7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4E31A55-CFEB-44D2-83A3-C5C98470CB42}"/>
              </a:ext>
            </a:extLst>
          </p:cNvPr>
          <p:cNvSpPr txBox="1"/>
          <p:nvPr/>
        </p:nvSpPr>
        <p:spPr>
          <a:xfrm>
            <a:off x="3937518" y="-28415"/>
            <a:ext cx="8441943" cy="4431983"/>
          </a:xfrm>
          <a:prstGeom prst="rect">
            <a:avLst/>
          </a:prstGeom>
          <a:noFill/>
        </p:spPr>
        <p:txBody>
          <a:bodyPr wrap="square" rtlCol="0">
            <a:spAutoFit/>
          </a:bodyPr>
          <a:lstStyle/>
          <a:p>
            <a:pPr marL="285750" indent="-285750">
              <a:buClr>
                <a:srgbClr val="FF6600"/>
              </a:buClr>
              <a:buFont typeface="Arial" panose="020B0604020202020204" pitchFamily="34" charset="0"/>
              <a:buChar char="•"/>
            </a:pPr>
            <a:r>
              <a:rPr lang="en-GB" sz="2400" b="1" dirty="0">
                <a:solidFill>
                  <a:schemeClr val="bg1"/>
                </a:solidFill>
                <a:latin typeface="Arial" panose="020B0604020202020204" pitchFamily="34" charset="0"/>
                <a:cs typeface="Arial" panose="020B0604020202020204" pitchFamily="34" charset="0"/>
              </a:rPr>
              <a:t>First-Level Investment-Readiness Coaching for Companies Deploying Photonics Technologies</a:t>
            </a:r>
          </a:p>
          <a:p>
            <a:pPr>
              <a:buClr>
                <a:srgbClr val="FF6600"/>
              </a:buClr>
            </a:pPr>
            <a:endParaRPr lang="en-GB" sz="2400" b="1" dirty="0">
              <a:solidFill>
                <a:schemeClr val="bg1"/>
              </a:solidFill>
              <a:latin typeface="Arial" panose="020B0604020202020204" pitchFamily="34" charset="0"/>
              <a:cs typeface="Arial" panose="020B0604020202020204" pitchFamily="34" charset="0"/>
            </a:endParaRPr>
          </a:p>
          <a:p>
            <a:pPr marL="285750" indent="-285750">
              <a:buClr>
                <a:srgbClr val="FF6600"/>
              </a:buClr>
              <a:buFont typeface="Arial" panose="020B0604020202020204" pitchFamily="34" charset="0"/>
              <a:buChar char="•"/>
            </a:pPr>
            <a:r>
              <a:rPr lang="en-GB" sz="2400" b="1" dirty="0">
                <a:solidFill>
                  <a:schemeClr val="bg1"/>
                </a:solidFill>
                <a:latin typeface="Arial" panose="020B0604020202020204" pitchFamily="34" charset="0"/>
                <a:cs typeface="Arial" panose="020B0604020202020204" pitchFamily="34" charset="0"/>
              </a:rPr>
              <a:t>Intensive Investor Pitching and Matchmaking Support for High-Potential Start-Ups and Scale Ups</a:t>
            </a:r>
          </a:p>
          <a:p>
            <a:pPr>
              <a:buClr>
                <a:srgbClr val="FF6600"/>
              </a:buClr>
            </a:pPr>
            <a:endParaRPr lang="en-GB" sz="2400" b="1" dirty="0">
              <a:solidFill>
                <a:schemeClr val="bg1"/>
              </a:solidFill>
              <a:latin typeface="Arial" panose="020B0604020202020204" pitchFamily="34" charset="0"/>
              <a:cs typeface="Arial" panose="020B0604020202020204" pitchFamily="34" charset="0"/>
            </a:endParaRPr>
          </a:p>
          <a:p>
            <a:pPr marL="285750" indent="-285750">
              <a:buClr>
                <a:srgbClr val="FF6600"/>
              </a:buClr>
              <a:buFont typeface="Arial" panose="020B0604020202020204" pitchFamily="34" charset="0"/>
              <a:buChar char="•"/>
            </a:pPr>
            <a:r>
              <a:rPr lang="en-GB" sz="2400" b="1" dirty="0">
                <a:solidFill>
                  <a:schemeClr val="bg1"/>
                </a:solidFill>
                <a:latin typeface="Arial" panose="020B0604020202020204" pitchFamily="34" charset="0"/>
                <a:cs typeface="Arial" panose="020B0604020202020204" pitchFamily="34" charset="0"/>
              </a:rPr>
              <a:t>“European Photonics Venture Forum” for photonics start-ups and scale-ups</a:t>
            </a:r>
          </a:p>
          <a:p>
            <a:pPr>
              <a:buClr>
                <a:srgbClr val="FF6600"/>
              </a:buClr>
            </a:pPr>
            <a:endParaRPr lang="en-GB" sz="2400" b="1" dirty="0">
              <a:solidFill>
                <a:schemeClr val="bg1"/>
              </a:solidFill>
              <a:latin typeface="Arial" panose="020B0604020202020204" pitchFamily="34" charset="0"/>
              <a:cs typeface="Arial" panose="020B0604020202020204" pitchFamily="34" charset="0"/>
            </a:endParaRPr>
          </a:p>
          <a:p>
            <a:pPr marL="285750" indent="-285750">
              <a:buClr>
                <a:srgbClr val="FF6600"/>
              </a:buClr>
              <a:buFont typeface="Arial" panose="020B0604020202020204" pitchFamily="34" charset="0"/>
              <a:buChar char="•"/>
            </a:pPr>
            <a:r>
              <a:rPr lang="en-GB" sz="2400" b="1" dirty="0">
                <a:solidFill>
                  <a:schemeClr val="bg1"/>
                </a:solidFill>
                <a:latin typeface="Arial" panose="020B0604020202020204" pitchFamily="34" charset="0"/>
                <a:cs typeface="Arial" panose="020B0604020202020204" pitchFamily="34" charset="0"/>
              </a:rPr>
              <a:t>“Investor Days” for photonics-enabled start-ups and scale-ups</a:t>
            </a:r>
          </a:p>
          <a:p>
            <a:pPr marL="285750" indent="-285750">
              <a:buFont typeface="Arial" panose="020B0604020202020204" pitchFamily="34" charset="0"/>
              <a:buChar char="•"/>
            </a:pPr>
            <a:endParaRPr lang="nl-BE" dirty="0"/>
          </a:p>
        </p:txBody>
      </p:sp>
      <p:pic>
        <p:nvPicPr>
          <p:cNvPr id="5" name="Picture 4" descr="Logo, icon&#10;&#10;Description automatically generated">
            <a:extLst>
              <a:ext uri="{FF2B5EF4-FFF2-40B4-BE49-F238E27FC236}">
                <a16:creationId xmlns:a16="http://schemas.microsoft.com/office/drawing/2014/main" id="{80EF5110-C1E4-43BE-ADDB-B76544024DD1}"/>
              </a:ext>
            </a:extLst>
          </p:cNvPr>
          <p:cNvPicPr>
            <a:picLocks noChangeAspect="1"/>
          </p:cNvPicPr>
          <p:nvPr/>
        </p:nvPicPr>
        <p:blipFill>
          <a:blip r:embed="rId4"/>
          <a:stretch>
            <a:fillRect/>
          </a:stretch>
        </p:blipFill>
        <p:spPr>
          <a:xfrm>
            <a:off x="10659064" y="5249654"/>
            <a:ext cx="1282750" cy="1278416"/>
          </a:xfrm>
          <a:prstGeom prst="rect">
            <a:avLst/>
          </a:prstGeom>
        </p:spPr>
      </p:pic>
    </p:spTree>
    <p:extLst>
      <p:ext uri="{BB962C8B-B14F-4D97-AF65-F5344CB8AC3E}">
        <p14:creationId xmlns:p14="http://schemas.microsoft.com/office/powerpoint/2010/main" val="1652952746"/>
      </p:ext>
    </p:extLst>
  </p:cSld>
  <p:clrMapOvr>
    <a:masterClrMapping/>
  </p:clrMapOvr>
  <mc:AlternateContent xmlns:mc="http://schemas.openxmlformats.org/markup-compatibility/2006" xmlns:p14="http://schemas.microsoft.com/office/powerpoint/2010/main">
    <mc:Choice Requires="p14">
      <p:transition spd="slow" p14:dur="2000" advTm="16618"/>
    </mc:Choice>
    <mc:Fallback xmlns="">
      <p:transition spd="slow" advTm="1661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66D8D7AC-B996-FC4A-A10E-DA351CDD99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149841E-188A-41CB-9050-29A0033CA8D0}"/>
              </a:ext>
            </a:extLst>
          </p:cNvPr>
          <p:cNvSpPr txBox="1"/>
          <p:nvPr/>
        </p:nvSpPr>
        <p:spPr>
          <a:xfrm>
            <a:off x="5495732" y="379238"/>
            <a:ext cx="6613142" cy="2954655"/>
          </a:xfrm>
          <a:prstGeom prst="rect">
            <a:avLst/>
          </a:prstGeom>
          <a:noFill/>
        </p:spPr>
        <p:txBody>
          <a:bodyPr wrap="square" rtlCol="0">
            <a:spAutoFit/>
          </a:bodyPr>
          <a:lstStyle/>
          <a:p>
            <a:pPr marL="285750" indent="-285750">
              <a:buClr>
                <a:srgbClr val="FF6600"/>
              </a:buClr>
              <a:buFont typeface="Arial" panose="020B0604020202020204" pitchFamily="34" charset="0"/>
              <a:buChar char="•"/>
            </a:pPr>
            <a:r>
              <a:rPr lang="en-GB" sz="2800" b="1" dirty="0">
                <a:solidFill>
                  <a:schemeClr val="bg1"/>
                </a:solidFill>
                <a:latin typeface="Arial" panose="020B0604020202020204" pitchFamily="34" charset="0"/>
                <a:cs typeface="Arial" panose="020B0604020202020204" pitchFamily="34" charset="0"/>
              </a:rPr>
              <a:t>We Create New Local Photonics Innovation Hubs Covering Most Regions of  Europe</a:t>
            </a:r>
            <a:br>
              <a:rPr lang="en-GB" sz="2800" b="1" dirty="0">
                <a:solidFill>
                  <a:schemeClr val="bg1"/>
                </a:solidFill>
                <a:latin typeface="Arial" panose="020B0604020202020204" pitchFamily="34" charset="0"/>
                <a:cs typeface="Arial" panose="020B0604020202020204" pitchFamily="34" charset="0"/>
              </a:rPr>
            </a:br>
            <a:endParaRPr lang="en-GB" sz="2800" b="1" dirty="0">
              <a:solidFill>
                <a:schemeClr val="bg1"/>
              </a:solidFill>
              <a:latin typeface="Arial" panose="020B0604020202020204" pitchFamily="34" charset="0"/>
              <a:cs typeface="Arial" panose="020B0604020202020204" pitchFamily="34" charset="0"/>
            </a:endParaRPr>
          </a:p>
          <a:p>
            <a:pPr marL="285750" indent="-285750">
              <a:buClr>
                <a:srgbClr val="FF6600"/>
              </a:buClr>
              <a:buFont typeface="Arial" panose="020B0604020202020204" pitchFamily="34" charset="0"/>
              <a:buChar char="•"/>
            </a:pPr>
            <a:r>
              <a:rPr lang="en-GB" sz="2800" b="1" dirty="0">
                <a:solidFill>
                  <a:schemeClr val="bg1"/>
                </a:solidFill>
                <a:latin typeface="Arial" panose="020B0604020202020204" pitchFamily="34" charset="0"/>
                <a:cs typeface="Arial" panose="020B0604020202020204" pitchFamily="34" charset="0"/>
              </a:rPr>
              <a:t>We Connect the </a:t>
            </a:r>
            <a:r>
              <a:rPr lang="en-GB" sz="2800" b="1" dirty="0" err="1">
                <a:solidFill>
                  <a:schemeClr val="bg1"/>
                </a:solidFill>
                <a:latin typeface="Arial" panose="020B0604020202020204" pitchFamily="34" charset="0"/>
                <a:cs typeface="Arial" panose="020B0604020202020204" pitchFamily="34" charset="0"/>
              </a:rPr>
              <a:t>PhotonHub</a:t>
            </a:r>
            <a:r>
              <a:rPr lang="en-GB" sz="2800" b="1" dirty="0">
                <a:solidFill>
                  <a:schemeClr val="bg1"/>
                </a:solidFill>
                <a:latin typeface="Arial" panose="020B0604020202020204" pitchFamily="34" charset="0"/>
                <a:cs typeface="Arial" panose="020B0604020202020204" pitchFamily="34" charset="0"/>
              </a:rPr>
              <a:t> Network with  complementary DIHs</a:t>
            </a:r>
          </a:p>
          <a:p>
            <a:pPr marL="285750" indent="-285750">
              <a:buFont typeface="Arial" panose="020B0604020202020204" pitchFamily="34" charset="0"/>
              <a:buChar char="•"/>
            </a:pPr>
            <a:endParaRPr lang="nl-BE" dirty="0"/>
          </a:p>
        </p:txBody>
      </p:sp>
      <p:pic>
        <p:nvPicPr>
          <p:cNvPr id="5" name="Picture 4" descr="Logo, icon&#10;&#10;Description automatically generated">
            <a:extLst>
              <a:ext uri="{FF2B5EF4-FFF2-40B4-BE49-F238E27FC236}">
                <a16:creationId xmlns:a16="http://schemas.microsoft.com/office/drawing/2014/main" id="{0C782230-245A-4060-A410-4CD434C69691}"/>
              </a:ext>
            </a:extLst>
          </p:cNvPr>
          <p:cNvPicPr>
            <a:picLocks noChangeAspect="1"/>
          </p:cNvPicPr>
          <p:nvPr/>
        </p:nvPicPr>
        <p:blipFill>
          <a:blip r:embed="rId4"/>
          <a:stretch>
            <a:fillRect/>
          </a:stretch>
        </p:blipFill>
        <p:spPr>
          <a:xfrm>
            <a:off x="10212339" y="4973208"/>
            <a:ext cx="1282749" cy="1278415"/>
          </a:xfrm>
          <a:prstGeom prst="rect">
            <a:avLst/>
          </a:prstGeom>
        </p:spPr>
      </p:pic>
    </p:spTree>
    <p:extLst>
      <p:ext uri="{BB962C8B-B14F-4D97-AF65-F5344CB8AC3E}">
        <p14:creationId xmlns:p14="http://schemas.microsoft.com/office/powerpoint/2010/main" val="1468274789"/>
      </p:ext>
    </p:extLst>
  </p:cSld>
  <p:clrMapOvr>
    <a:masterClrMapping/>
  </p:clrMapOvr>
  <mc:AlternateContent xmlns:mc="http://schemas.openxmlformats.org/markup-compatibility/2006" xmlns:p14="http://schemas.microsoft.com/office/powerpoint/2010/main">
    <mc:Choice Requires="p14">
      <p:transition spd="slow" p14:dur="2000" advTm="18340"/>
    </mc:Choice>
    <mc:Fallback xmlns="">
      <p:transition spd="slow" advTm="1834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14311778-C7BA-EF43-A8E1-D5DDA0216D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7533830"/>
      </p:ext>
    </p:extLst>
  </p:cSld>
  <p:clrMapOvr>
    <a:masterClrMapping/>
  </p:clrMapOvr>
  <mc:AlternateContent xmlns:mc="http://schemas.openxmlformats.org/markup-compatibility/2006" xmlns:p14="http://schemas.microsoft.com/office/powerpoint/2010/main">
    <mc:Choice Requires="p14">
      <p:transition spd="slow" p14:dur="2000" advTm="34834"/>
    </mc:Choice>
    <mc:Fallback xmlns="">
      <p:transition spd="slow" advTm="3483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ebsite&#10;&#10;Description automatically generated">
            <a:extLst>
              <a:ext uri="{FF2B5EF4-FFF2-40B4-BE49-F238E27FC236}">
                <a16:creationId xmlns:a16="http://schemas.microsoft.com/office/drawing/2014/main" id="{958BCDA6-CD84-C24E-B96C-A6533BE4B6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7823050"/>
      </p:ext>
    </p:extLst>
  </p:cSld>
  <p:clrMapOvr>
    <a:masterClrMapping/>
  </p:clrMapOvr>
  <mc:AlternateContent xmlns:mc="http://schemas.openxmlformats.org/markup-compatibility/2006" xmlns:p14="http://schemas.microsoft.com/office/powerpoint/2010/main">
    <mc:Choice Requires="p14">
      <p:transition spd="slow" p14:dur="2000" advTm="13521"/>
    </mc:Choice>
    <mc:Fallback xmlns="">
      <p:transition spd="slow" advTm="1352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BA7B14EC-AE2B-7048-949F-4072A38F3B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21272577"/>
      </p:ext>
    </p:extLst>
  </p:cSld>
  <p:clrMapOvr>
    <a:masterClrMapping/>
  </p:clrMapOvr>
  <mc:AlternateContent xmlns:mc="http://schemas.openxmlformats.org/markup-compatibility/2006" xmlns:p14="http://schemas.microsoft.com/office/powerpoint/2010/main">
    <mc:Choice Requires="p14">
      <p:transition spd="slow" p14:dur="2000" advTm="33304"/>
    </mc:Choice>
    <mc:Fallback xmlns="">
      <p:transition spd="slow" advTm="3330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C9DD1E-81DD-44D3-B392-02D1D41BDC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5" y="0"/>
            <a:ext cx="12190815" cy="6858000"/>
          </a:xfrm>
          <a:prstGeom prst="rect">
            <a:avLst/>
          </a:prstGeom>
        </p:spPr>
      </p:pic>
    </p:spTree>
    <p:extLst>
      <p:ext uri="{BB962C8B-B14F-4D97-AF65-F5344CB8AC3E}">
        <p14:creationId xmlns:p14="http://schemas.microsoft.com/office/powerpoint/2010/main" val="2781125636"/>
      </p:ext>
    </p:extLst>
  </p:cSld>
  <p:clrMapOvr>
    <a:masterClrMapping/>
  </p:clrMapOvr>
  <mc:AlternateContent xmlns:mc="http://schemas.openxmlformats.org/markup-compatibility/2006" xmlns:p14="http://schemas.microsoft.com/office/powerpoint/2010/main">
    <mc:Choice Requires="p14">
      <p:transition spd="slow" p14:dur="2000" advTm="26698"/>
    </mc:Choice>
    <mc:Fallback xmlns="">
      <p:transition spd="slow" advTm="2669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729E777A-EA18-FF46-96AB-3145B20847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18229089"/>
      </p:ext>
    </p:extLst>
  </p:cSld>
  <p:clrMapOvr>
    <a:masterClrMapping/>
  </p:clrMapOvr>
  <mc:AlternateContent xmlns:mc="http://schemas.openxmlformats.org/markup-compatibility/2006" xmlns:p14="http://schemas.microsoft.com/office/powerpoint/2010/main">
    <mc:Choice Requires="p14">
      <p:transition spd="slow" p14:dur="2000" advTm="22236"/>
    </mc:Choice>
    <mc:Fallback xmlns="">
      <p:transition spd="slow" advTm="2223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png">
            <a:extLst>
              <a:ext uri="{FF2B5EF4-FFF2-40B4-BE49-F238E27FC236}">
                <a16:creationId xmlns:a16="http://schemas.microsoft.com/office/drawing/2014/main" id="{CAE551A7-FA7F-4A05-BF60-902A2EDA1D21}"/>
              </a:ext>
            </a:extLst>
          </p:cNvPr>
          <p:cNvPicPr/>
          <p:nvPr/>
        </p:nvPicPr>
        <p:blipFill>
          <a:blip r:embed="rId2"/>
          <a:srcRect/>
          <a:stretch>
            <a:fillRect/>
          </a:stretch>
        </p:blipFill>
        <p:spPr>
          <a:xfrm>
            <a:off x="8342451" y="3452191"/>
            <a:ext cx="3438525" cy="762000"/>
          </a:xfrm>
          <a:prstGeom prst="rect">
            <a:avLst/>
          </a:prstGeom>
          <a:ln/>
        </p:spPr>
      </p:pic>
      <p:pic>
        <p:nvPicPr>
          <p:cNvPr id="6" name="Picture 5" descr="Website&#10;&#10;Description automatically generated with low confidence">
            <a:extLst>
              <a:ext uri="{FF2B5EF4-FFF2-40B4-BE49-F238E27FC236}">
                <a16:creationId xmlns:a16="http://schemas.microsoft.com/office/drawing/2014/main" id="{3F7625AC-9781-46FF-9E9D-31BD7CDCF024}"/>
              </a:ext>
            </a:extLst>
          </p:cNvPr>
          <p:cNvPicPr>
            <a:picLocks noChangeAspect="1"/>
          </p:cNvPicPr>
          <p:nvPr/>
        </p:nvPicPr>
        <p:blipFill>
          <a:blip r:embed="rId3"/>
          <a:stretch>
            <a:fillRect/>
          </a:stretch>
        </p:blipFill>
        <p:spPr>
          <a:xfrm>
            <a:off x="0" y="0"/>
            <a:ext cx="8004590" cy="4224130"/>
          </a:xfrm>
          <a:prstGeom prst="rect">
            <a:avLst/>
          </a:prstGeom>
        </p:spPr>
      </p:pic>
      <p:sp>
        <p:nvSpPr>
          <p:cNvPr id="7" name="TextBox 6">
            <a:extLst>
              <a:ext uri="{FF2B5EF4-FFF2-40B4-BE49-F238E27FC236}">
                <a16:creationId xmlns:a16="http://schemas.microsoft.com/office/drawing/2014/main" id="{670C78F6-E29D-41B5-B44E-D2EB5404590C}"/>
              </a:ext>
            </a:extLst>
          </p:cNvPr>
          <p:cNvSpPr txBox="1"/>
          <p:nvPr/>
        </p:nvSpPr>
        <p:spPr>
          <a:xfrm>
            <a:off x="3279913" y="4750904"/>
            <a:ext cx="7454348" cy="1107996"/>
          </a:xfrm>
          <a:prstGeom prst="rect">
            <a:avLst/>
          </a:prstGeom>
          <a:noFill/>
        </p:spPr>
        <p:txBody>
          <a:bodyPr wrap="square" rtlCol="0">
            <a:spAutoFit/>
          </a:bodyPr>
          <a:lstStyle/>
          <a:p>
            <a:r>
              <a:rPr lang="en-GB" sz="6600" b="1" dirty="0">
                <a:solidFill>
                  <a:srgbClr val="00349A"/>
                </a:solidFill>
              </a:rPr>
              <a:t>PHOTONHUB.EU</a:t>
            </a:r>
            <a:endParaRPr lang="nl-BE" sz="6600" b="1" dirty="0">
              <a:solidFill>
                <a:srgbClr val="00349A"/>
              </a:solidFill>
            </a:endParaRPr>
          </a:p>
        </p:txBody>
      </p:sp>
    </p:spTree>
    <p:extLst>
      <p:ext uri="{BB962C8B-B14F-4D97-AF65-F5344CB8AC3E}">
        <p14:creationId xmlns:p14="http://schemas.microsoft.com/office/powerpoint/2010/main" val="2739652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PhotonHub Europe - What can we do for you?">
            <a:hlinkClick r:id="" action="ppaction://media"/>
            <a:extLst>
              <a:ext uri="{FF2B5EF4-FFF2-40B4-BE49-F238E27FC236}">
                <a16:creationId xmlns:a16="http://schemas.microsoft.com/office/drawing/2014/main" id="{B12B9782-504F-4FC4-8613-4004926791F3}"/>
              </a:ext>
            </a:extLst>
          </p:cNvPr>
          <p:cNvPicPr>
            <a:picLocks noRot="1" noChangeAspect="1"/>
          </p:cNvPicPr>
          <p:nvPr>
            <a:videoFile r:link="rId1"/>
          </p:nvPr>
        </p:nvPicPr>
        <p:blipFill>
          <a:blip r:embed="rId3"/>
          <a:stretch>
            <a:fillRect/>
          </a:stretch>
        </p:blipFill>
        <p:spPr>
          <a:xfrm>
            <a:off x="1089053" y="600075"/>
            <a:ext cx="9617047" cy="5433631"/>
          </a:xfrm>
          <a:prstGeom prst="rect">
            <a:avLst/>
          </a:prstGeom>
        </p:spPr>
      </p:pic>
    </p:spTree>
    <p:extLst>
      <p:ext uri="{BB962C8B-B14F-4D97-AF65-F5344CB8AC3E}">
        <p14:creationId xmlns:p14="http://schemas.microsoft.com/office/powerpoint/2010/main" val="215446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A7AC2A30-9CAB-3241-BA61-AE5C036130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29202081"/>
      </p:ext>
    </p:extLst>
  </p:cSld>
  <p:clrMapOvr>
    <a:masterClrMapping/>
  </p:clrMapOvr>
  <mc:AlternateContent xmlns:mc="http://schemas.openxmlformats.org/markup-compatibility/2006" xmlns:p14="http://schemas.microsoft.com/office/powerpoint/2010/main">
    <mc:Choice Requires="p14">
      <p:transition spd="slow" p14:dur="2000" advTm="28117"/>
    </mc:Choice>
    <mc:Fallback xmlns="">
      <p:transition spd="slow" advTm="2811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olar cell, outdoor object&#10;&#10;Description automatically generated">
            <a:extLst>
              <a:ext uri="{FF2B5EF4-FFF2-40B4-BE49-F238E27FC236}">
                <a16:creationId xmlns:a16="http://schemas.microsoft.com/office/drawing/2014/main" id="{55C6DABC-F1D5-5B40-97CB-02CA063995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2907933"/>
      </p:ext>
    </p:extLst>
  </p:cSld>
  <p:clrMapOvr>
    <a:masterClrMapping/>
  </p:clrMapOvr>
  <mc:AlternateContent xmlns:mc="http://schemas.openxmlformats.org/markup-compatibility/2006" xmlns:p14="http://schemas.microsoft.com/office/powerpoint/2010/main">
    <mc:Choice Requires="p14">
      <p:transition spd="slow" p14:dur="2000" advTm="10748"/>
    </mc:Choice>
    <mc:Fallback xmlns="">
      <p:transition spd="slow" advTm="1074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C89C7D9D-5756-7241-891E-5B1209B60E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34860154"/>
      </p:ext>
    </p:extLst>
  </p:cSld>
  <p:clrMapOvr>
    <a:masterClrMapping/>
  </p:clrMapOvr>
  <mc:AlternateContent xmlns:mc="http://schemas.openxmlformats.org/markup-compatibility/2006" xmlns:p14="http://schemas.microsoft.com/office/powerpoint/2010/main">
    <mc:Choice Requires="p14">
      <p:transition spd="slow" p14:dur="2000" advTm="12366"/>
    </mc:Choice>
    <mc:Fallback xmlns="">
      <p:transition spd="slow" advTm="1236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51B67EA2-DC6A-5840-8253-C05B4D96FB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2467045"/>
      </p:ext>
    </p:extLst>
  </p:cSld>
  <p:clrMapOvr>
    <a:masterClrMapping/>
  </p:clrMapOvr>
  <mc:AlternateContent xmlns:mc="http://schemas.openxmlformats.org/markup-compatibility/2006" xmlns:p14="http://schemas.microsoft.com/office/powerpoint/2010/main">
    <mc:Choice Requires="p14">
      <p:transition spd="slow" p14:dur="2000" advTm="8563"/>
    </mc:Choice>
    <mc:Fallback xmlns="">
      <p:transition spd="slow" advTm="856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6A2C00EA-335C-FF4F-BCDC-EC14FDD91C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89924944"/>
      </p:ext>
    </p:extLst>
  </p:cSld>
  <p:clrMapOvr>
    <a:masterClrMapping/>
  </p:clrMapOvr>
  <mc:AlternateContent xmlns:mc="http://schemas.openxmlformats.org/markup-compatibility/2006" xmlns:p14="http://schemas.microsoft.com/office/powerpoint/2010/main">
    <mc:Choice Requires="p14">
      <p:transition spd="slow" p14:dur="2000" advTm="14263"/>
    </mc:Choice>
    <mc:Fallback xmlns="">
      <p:transition spd="slow" advTm="1426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72225E70-3600-9543-8D62-67793A419F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66537574"/>
      </p:ext>
    </p:extLst>
  </p:cSld>
  <p:clrMapOvr>
    <a:masterClrMapping/>
  </p:clrMapOvr>
  <mc:AlternateContent xmlns:mc="http://schemas.openxmlformats.org/markup-compatibility/2006" xmlns:p14="http://schemas.microsoft.com/office/powerpoint/2010/main">
    <mc:Choice Requires="p14">
      <p:transition spd="slow" p14:dur="2000" advTm="14486"/>
    </mc:Choice>
    <mc:Fallback xmlns="">
      <p:transition spd="slow" advTm="1448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 outdoor&#10;&#10;Description automatically generated">
            <a:extLst>
              <a:ext uri="{FF2B5EF4-FFF2-40B4-BE49-F238E27FC236}">
                <a16:creationId xmlns:a16="http://schemas.microsoft.com/office/drawing/2014/main" id="{EB545A73-42B0-5742-A603-69571F0EF4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74398589"/>
      </p:ext>
    </p:extLst>
  </p:cSld>
  <p:clrMapOvr>
    <a:masterClrMapping/>
  </p:clrMapOvr>
  <mc:AlternateContent xmlns:mc="http://schemas.openxmlformats.org/markup-compatibility/2006" xmlns:p14="http://schemas.microsoft.com/office/powerpoint/2010/main">
    <mc:Choice Requires="p14">
      <p:transition spd="slow" p14:dur="2000" advTm="14067"/>
    </mc:Choice>
    <mc:Fallback xmlns="">
      <p:transition spd="slow" advTm="1406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731</TotalTime>
  <Words>1325</Words>
  <Application>Microsoft Office PowerPoint</Application>
  <PresentationFormat>Widescreen</PresentationFormat>
  <Paragraphs>88</Paragraphs>
  <Slides>24</Slides>
  <Notes>22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 Van Gucht</dc:creator>
  <cp:lastModifiedBy>Nathalie DEBAES</cp:lastModifiedBy>
  <cp:revision>53</cp:revision>
  <dcterms:created xsi:type="dcterms:W3CDTF">2021-01-22T18:49:39Z</dcterms:created>
  <dcterms:modified xsi:type="dcterms:W3CDTF">2021-08-20T12:01:52Z</dcterms:modified>
</cp:coreProperties>
</file>